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37.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3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38.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410" r:id="rId2"/>
    <p:sldId id="413" r:id="rId3"/>
    <p:sldId id="423" r:id="rId4"/>
    <p:sldId id="439" r:id="rId5"/>
    <p:sldId id="452" r:id="rId6"/>
    <p:sldId id="584" r:id="rId7"/>
    <p:sldId id="511" r:id="rId8"/>
    <p:sldId id="585" r:id="rId9"/>
    <p:sldId id="586" r:id="rId10"/>
    <p:sldId id="587" r:id="rId11"/>
    <p:sldId id="588" r:id="rId12"/>
    <p:sldId id="589" r:id="rId13"/>
    <p:sldId id="56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2">
          <p15:clr>
            <a:srgbClr val="A4A3A4"/>
          </p15:clr>
        </p15:guide>
        <p15:guide id="2" pos="3796">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6530" initials="9"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6" d="100"/>
          <a:sy n="76" d="100"/>
        </p:scale>
        <p:origin x="588" y="84"/>
      </p:cViewPr>
      <p:guideLst>
        <p:guide orient="horz" pos="2242"/>
        <p:guide pos="379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2021/5/18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2021/5/18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2021/5/18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2021/5/18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2021/5/18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2021/5/18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2021/5/18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2021/5/18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2021/5/18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2021/5/18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2021/5/18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2021/5/18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2021/5/18</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520691"/>
            <a:ext cx="2594610" cy="2337435"/>
          </a:xfrm>
          <a:custGeom>
            <a:avLst/>
            <a:gdLst/>
            <a:ahLst/>
            <a:cxnLst/>
            <a:rect l="l" t="t" r="r" b="b"/>
            <a:pathLst>
              <a:path w="2594610" h="2337434">
                <a:moveTo>
                  <a:pt x="168351" y="0"/>
                </a:moveTo>
                <a:lnTo>
                  <a:pt x="0" y="174728"/>
                </a:lnTo>
                <a:lnTo>
                  <a:pt x="0" y="2337306"/>
                </a:lnTo>
                <a:lnTo>
                  <a:pt x="2594167" y="2337306"/>
                </a:lnTo>
                <a:lnTo>
                  <a:pt x="168351" y="0"/>
                </a:lnTo>
                <a:close/>
              </a:path>
            </a:pathLst>
          </a:custGeom>
          <a:solidFill>
            <a:srgbClr val="C00000"/>
          </a:solidFill>
        </p:spPr>
        <p:txBody>
          <a:bodyPr wrap="square" lIns="0" tIns="0" rIns="0" bIns="0" rtlCol="0"/>
          <a:lstStyle/>
          <a:p>
            <a:endParaRPr/>
          </a:p>
        </p:txBody>
      </p:sp>
      <p:grpSp>
        <p:nvGrpSpPr>
          <p:cNvPr id="3" name="object 3"/>
          <p:cNvGrpSpPr/>
          <p:nvPr/>
        </p:nvGrpSpPr>
        <p:grpSpPr>
          <a:xfrm>
            <a:off x="8599317" y="0"/>
            <a:ext cx="3599179" cy="3375025"/>
            <a:chOff x="8599317" y="0"/>
            <a:chExt cx="3599179" cy="3375025"/>
          </a:xfrm>
        </p:grpSpPr>
        <p:sp>
          <p:nvSpPr>
            <p:cNvPr id="4" name="object 4"/>
            <p:cNvSpPr/>
            <p:nvPr/>
          </p:nvSpPr>
          <p:spPr>
            <a:xfrm>
              <a:off x="8605667" y="0"/>
              <a:ext cx="3586479" cy="3362325"/>
            </a:xfrm>
            <a:custGeom>
              <a:avLst/>
              <a:gdLst/>
              <a:ahLst/>
              <a:cxnLst/>
              <a:rect l="l" t="t" r="r" b="b"/>
              <a:pathLst>
                <a:path w="3586479" h="3362325">
                  <a:moveTo>
                    <a:pt x="3586332" y="0"/>
                  </a:moveTo>
                  <a:lnTo>
                    <a:pt x="0" y="0"/>
                  </a:lnTo>
                  <a:lnTo>
                    <a:pt x="3267435" y="3362198"/>
                  </a:lnTo>
                  <a:lnTo>
                    <a:pt x="3586332" y="3052289"/>
                  </a:lnTo>
                  <a:lnTo>
                    <a:pt x="3586332" y="0"/>
                  </a:lnTo>
                  <a:close/>
                </a:path>
              </a:pathLst>
            </a:custGeom>
            <a:solidFill>
              <a:srgbClr val="C00000"/>
            </a:solidFill>
          </p:spPr>
          <p:txBody>
            <a:bodyPr wrap="square" lIns="0" tIns="0" rIns="0" bIns="0" rtlCol="0"/>
            <a:lstStyle/>
            <a:p>
              <a:endParaRPr/>
            </a:p>
          </p:txBody>
        </p:sp>
        <p:sp>
          <p:nvSpPr>
            <p:cNvPr id="5" name="object 5"/>
            <p:cNvSpPr/>
            <p:nvPr/>
          </p:nvSpPr>
          <p:spPr>
            <a:xfrm>
              <a:off x="8605667" y="0"/>
              <a:ext cx="3586479" cy="3362325"/>
            </a:xfrm>
            <a:custGeom>
              <a:avLst/>
              <a:gdLst/>
              <a:ahLst/>
              <a:cxnLst/>
              <a:rect l="l" t="t" r="r" b="b"/>
              <a:pathLst>
                <a:path w="3586479" h="3362325">
                  <a:moveTo>
                    <a:pt x="3586332" y="3052289"/>
                  </a:moveTo>
                  <a:lnTo>
                    <a:pt x="3267435" y="3362198"/>
                  </a:lnTo>
                  <a:lnTo>
                    <a:pt x="0" y="0"/>
                  </a:lnTo>
                </a:path>
              </a:pathLst>
            </a:custGeom>
            <a:ln w="12700">
              <a:solidFill>
                <a:srgbClr val="083473"/>
              </a:solidFill>
            </a:ln>
          </p:spPr>
          <p:txBody>
            <a:bodyPr wrap="square" lIns="0" tIns="0" rIns="0" bIns="0" rtlCol="0"/>
            <a:lstStyle/>
            <a:p>
              <a:endParaRPr/>
            </a:p>
          </p:txBody>
        </p:sp>
      </p:grpSp>
      <p:sp>
        <p:nvSpPr>
          <p:cNvPr id="6" name="object 6"/>
          <p:cNvSpPr txBox="1">
            <a:spLocks noGrp="1"/>
          </p:cNvSpPr>
          <p:nvPr>
            <p:ph type="title"/>
          </p:nvPr>
        </p:nvSpPr>
        <p:spPr>
          <a:xfrm>
            <a:off x="153035" y="912178"/>
            <a:ext cx="12038330" cy="3460115"/>
          </a:xfrm>
          <a:prstGeom prst="rect">
            <a:avLst/>
          </a:prstGeom>
        </p:spPr>
        <p:txBody>
          <a:bodyPr vert="horz" wrap="square" lIns="0" tIns="13335" rIns="0" bIns="0" rtlCol="0">
            <a:spAutoFit/>
          </a:bodyPr>
          <a:lstStyle/>
          <a:p>
            <a:pPr marL="12700">
              <a:lnSpc>
                <a:spcPct val="100000"/>
              </a:lnSpc>
              <a:spcBef>
                <a:spcPts val="105"/>
              </a:spcBef>
            </a:pPr>
            <a:r>
              <a:rPr altLang="zh-CN" sz="4400" i="1">
                <a:solidFill>
                  <a:schemeClr val="tx2"/>
                </a:solidFill>
                <a:latin typeface="微软雅黑" panose="020B0503020204020204" pitchFamily="34" charset="-122"/>
                <a:sym typeface="+mn-ea"/>
              </a:rPr>
              <a:t>Methods for assessing physical performance, functional capabilities and human health</a:t>
            </a:r>
            <a:br>
              <a:rPr altLang="zh-CN" sz="4400" i="1">
                <a:solidFill>
                  <a:schemeClr val="tx2"/>
                </a:solidFill>
                <a:latin typeface="微软雅黑" panose="020B0503020204020204" pitchFamily="34" charset="-122"/>
                <a:sym typeface="+mn-ea"/>
              </a:rPr>
            </a:br>
            <a:r>
              <a:rPr lang="en-US" altLang="zh-CN" sz="4400" i="1">
                <a:solidFill>
                  <a:schemeClr val="tx2"/>
                </a:solidFill>
                <a:latin typeface="微软雅黑" panose="020B0503020204020204" pitchFamily="34" charset="-122"/>
                <a:cs typeface="微软雅黑" panose="020B0503020204020204" pitchFamily="34" charset="-122"/>
                <a:sym typeface="+mn-ea"/>
              </a:rPr>
              <a:t>评估身体性能、功能能力和人体健康的方法</a:t>
            </a:r>
            <a:br>
              <a:rPr lang="en-US" altLang="zh-CN" sz="4800" i="1" dirty="0">
                <a:solidFill>
                  <a:schemeClr val="tx2"/>
                </a:solidFill>
                <a:latin typeface="微软雅黑" panose="020B0503020204020204" pitchFamily="34" charset="-122"/>
                <a:ea typeface="微软雅黑" panose="020B0503020204020204" pitchFamily="34" charset="-122"/>
                <a:cs typeface="微软雅黑" panose="020B0503020204020204" pitchFamily="34" charset="-122"/>
                <a:sym typeface="+mn-ea"/>
              </a:rPr>
            </a:br>
            <a:endParaRPr sz="4800" spc="15">
              <a:solidFill>
                <a:srgbClr val="1F3863"/>
              </a:solidFill>
              <a:latin typeface="微软雅黑" panose="020B0503020204020204" pitchFamily="34" charset="-122"/>
              <a:ea typeface="+mn-ea"/>
              <a:cs typeface="微软雅黑" panose="020B0503020204020204" pitchFamily="34" charset="-122"/>
            </a:endParaRPr>
          </a:p>
        </p:txBody>
      </p:sp>
      <p:sp>
        <p:nvSpPr>
          <p:cNvPr id="7" name="object 7"/>
          <p:cNvSpPr txBox="1"/>
          <p:nvPr/>
        </p:nvSpPr>
        <p:spPr>
          <a:xfrm>
            <a:off x="3743705" y="4813935"/>
            <a:ext cx="4856480" cy="1750060"/>
          </a:xfrm>
          <a:prstGeom prst="rect">
            <a:avLst/>
          </a:prstGeom>
        </p:spPr>
        <p:txBody>
          <a:bodyPr vert="horz" wrap="square" lIns="0" tIns="12700" rIns="0" bIns="0" rtlCol="0">
            <a:spAutoFit/>
          </a:bodyPr>
          <a:lstStyle/>
          <a:p>
            <a:pPr marL="12700" marR="5080" algn="ctr">
              <a:lnSpc>
                <a:spcPct val="100000"/>
              </a:lnSpc>
              <a:spcBef>
                <a:spcPts val="100"/>
              </a:spcBef>
            </a:pPr>
            <a:r>
              <a:rPr lang="en-US" altLang="zh-CN" sz="2800" b="1" i="1" dirty="0">
                <a:solidFill>
                  <a:schemeClr val="tx2"/>
                </a:solidFill>
                <a:latin typeface="微软雅黑" panose="020B0503020204020204" pitchFamily="34" charset="-122"/>
                <a:ea typeface="微软雅黑" panose="020B0503020204020204" pitchFamily="34" charset="-122"/>
                <a:cs typeface="微软雅黑" panose="020B0503020204020204" pitchFamily="34" charset="-122"/>
                <a:sym typeface="+mn-ea"/>
              </a:rPr>
              <a:t>Zhou jianqiao </a:t>
            </a:r>
          </a:p>
          <a:p>
            <a:pPr marL="12700" marR="5080" algn="ctr">
              <a:lnSpc>
                <a:spcPct val="100000"/>
              </a:lnSpc>
              <a:spcBef>
                <a:spcPts val="100"/>
              </a:spcBef>
            </a:pPr>
            <a:r>
              <a:rPr lang="zh-CN" sz="2800" b="1" dirty="0">
                <a:solidFill>
                  <a:srgbClr val="404040"/>
                </a:solidFill>
                <a:latin typeface="微软雅黑" panose="020B0503020204020204" pitchFamily="34" charset="-122"/>
                <a:cs typeface="微软雅黑" panose="020B0503020204020204" pitchFamily="34" charset="-122"/>
              </a:rPr>
              <a:t>周剑桥</a:t>
            </a:r>
            <a:endParaRPr sz="2800" b="1" dirty="0">
              <a:solidFill>
                <a:srgbClr val="404040"/>
              </a:solidFill>
              <a:latin typeface="微软雅黑" panose="020B0503020204020204" pitchFamily="34" charset="-122"/>
              <a:cs typeface="微软雅黑" panose="020B0503020204020204" pitchFamily="34" charset="-122"/>
            </a:endParaRPr>
          </a:p>
          <a:p>
            <a:pPr marL="1905" algn="ctr">
              <a:lnSpc>
                <a:spcPct val="100000"/>
              </a:lnSpc>
              <a:spcBef>
                <a:spcPts val="5"/>
              </a:spcBef>
            </a:pPr>
            <a:endParaRPr sz="2800" b="1" spc="5" dirty="0">
              <a:solidFill>
                <a:srgbClr val="404040"/>
              </a:solidFill>
              <a:latin typeface="Times New Roman" panose="02020603050405020304"/>
              <a:cs typeface="Times New Roman" panose="02020603050405020304"/>
            </a:endParaRPr>
          </a:p>
          <a:p>
            <a:pPr marL="1905" algn="ctr">
              <a:lnSpc>
                <a:spcPct val="100000"/>
              </a:lnSpc>
              <a:spcBef>
                <a:spcPts val="5"/>
              </a:spcBef>
            </a:pPr>
            <a:endParaRPr sz="2800">
              <a:latin typeface="微软雅黑" panose="020B0503020204020204" pitchFamily="34" charset="-122"/>
              <a:cs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18615" y="623570"/>
            <a:ext cx="8815070" cy="783590"/>
          </a:xfrm>
          <a:custGeom>
            <a:avLst/>
            <a:gdLst/>
            <a:ahLst/>
            <a:cxnLst/>
            <a:rect l="l" t="t" r="r" b="b"/>
            <a:pathLst>
              <a:path w="8815070" h="635635">
                <a:moveTo>
                  <a:pt x="8814816" y="0"/>
                </a:moveTo>
                <a:lnTo>
                  <a:pt x="667893" y="0"/>
                </a:lnTo>
                <a:lnTo>
                  <a:pt x="0" y="635508"/>
                </a:lnTo>
                <a:lnTo>
                  <a:pt x="8146923" y="635508"/>
                </a:lnTo>
                <a:lnTo>
                  <a:pt x="8814816" y="0"/>
                </a:lnTo>
                <a:close/>
              </a:path>
            </a:pathLst>
          </a:custGeom>
          <a:solidFill>
            <a:srgbClr val="C00000"/>
          </a:solidFill>
        </p:spPr>
        <p:txBody>
          <a:bodyPr wrap="square" lIns="0" tIns="0" rIns="0" bIns="0" rtlCol="0"/>
          <a:lstStyle/>
          <a:p>
            <a:endParaRPr/>
          </a:p>
        </p:txBody>
      </p:sp>
      <p:sp>
        <p:nvSpPr>
          <p:cNvPr id="3" name="object 3"/>
          <p:cNvSpPr/>
          <p:nvPr/>
        </p:nvSpPr>
        <p:spPr>
          <a:xfrm>
            <a:off x="1138427" y="336804"/>
            <a:ext cx="10125710" cy="88900"/>
          </a:xfrm>
          <a:custGeom>
            <a:avLst/>
            <a:gdLst/>
            <a:ahLst/>
            <a:cxnLst/>
            <a:rect l="l" t="t" r="r" b="b"/>
            <a:pathLst>
              <a:path w="10125710" h="88900">
                <a:moveTo>
                  <a:pt x="10125456" y="0"/>
                </a:moveTo>
                <a:lnTo>
                  <a:pt x="92887" y="0"/>
                </a:lnTo>
                <a:lnTo>
                  <a:pt x="0" y="88392"/>
                </a:lnTo>
                <a:lnTo>
                  <a:pt x="10032619" y="88392"/>
                </a:lnTo>
                <a:lnTo>
                  <a:pt x="10125456" y="0"/>
                </a:lnTo>
                <a:close/>
              </a:path>
            </a:pathLst>
          </a:custGeom>
          <a:solidFill>
            <a:srgbClr val="C00000"/>
          </a:solidFill>
        </p:spPr>
        <p:txBody>
          <a:bodyPr wrap="square" lIns="0" tIns="0" rIns="0" bIns="0" rtlCol="0"/>
          <a:lstStyle/>
          <a:p>
            <a:endParaRPr/>
          </a:p>
        </p:txBody>
      </p:sp>
      <p:sp>
        <p:nvSpPr>
          <p:cNvPr id="9" name="object 9"/>
          <p:cNvSpPr txBox="1">
            <a:spLocks noGrp="1"/>
          </p:cNvSpPr>
          <p:nvPr>
            <p:ph type="title"/>
          </p:nvPr>
        </p:nvSpPr>
        <p:spPr>
          <a:xfrm>
            <a:off x="2959735" y="525463"/>
            <a:ext cx="5961380" cy="1490345"/>
          </a:xfrm>
          <a:prstGeom prst="rect">
            <a:avLst/>
          </a:prstGeom>
        </p:spPr>
        <p:txBody>
          <a:bodyPr vert="horz" wrap="square" lIns="0" tIns="13335" rIns="0" bIns="0" rtlCol="0">
            <a:spAutoFit/>
          </a:bodyPr>
          <a:lstStyle/>
          <a:p>
            <a:pPr marL="12700" algn="ctr">
              <a:lnSpc>
                <a:spcPct val="100000"/>
              </a:lnSpc>
              <a:spcBef>
                <a:spcPts val="105"/>
              </a:spcBef>
            </a:pPr>
            <a:r>
              <a:rPr sz="2800" spc="20">
                <a:solidFill>
                  <a:schemeClr val="bg1"/>
                </a:solidFill>
                <a:sym typeface="+mn-ea"/>
              </a:rPr>
              <a:t>Harvard Staircase Test</a:t>
            </a:r>
            <a:br>
              <a:rPr sz="2800" spc="20">
                <a:solidFill>
                  <a:schemeClr val="bg1"/>
                </a:solidFill>
                <a:sym typeface="+mn-ea"/>
              </a:rPr>
            </a:br>
            <a:r>
              <a:rPr sz="2800" spc="20">
                <a:solidFill>
                  <a:schemeClr val="bg1"/>
                </a:solidFill>
                <a:sym typeface="+mn-ea"/>
              </a:rPr>
              <a:t>     哈佛阶梯测试</a:t>
            </a:r>
            <a:br>
              <a:rPr sz="2000" spc="20" dirty="0">
                <a:solidFill>
                  <a:schemeClr val="bg1"/>
                </a:solidFill>
              </a:rPr>
            </a:br>
            <a:br>
              <a:rPr lang="zh-CN" sz="2000" b="1" spc="-5" dirty="0">
                <a:solidFill>
                  <a:srgbClr val="FFFFFF"/>
                </a:solidFill>
                <a:latin typeface="微软雅黑" panose="020B0503020204020204" pitchFamily="34" charset="-122"/>
                <a:cs typeface="微软雅黑" panose="020B0503020204020204" pitchFamily="34" charset="-122"/>
              </a:rPr>
            </a:br>
            <a:endParaRPr sz="2000">
              <a:latin typeface="Times New Roman" panose="02020603050405020304"/>
              <a:cs typeface="Times New Roman" panose="02020603050405020304"/>
            </a:endParaRPr>
          </a:p>
        </p:txBody>
      </p:sp>
      <p:sp>
        <p:nvSpPr>
          <p:cNvPr id="10" name="object 10"/>
          <p:cNvSpPr/>
          <p:nvPr/>
        </p:nvSpPr>
        <p:spPr>
          <a:xfrm>
            <a:off x="423672" y="6632447"/>
            <a:ext cx="11478260" cy="0"/>
          </a:xfrm>
          <a:custGeom>
            <a:avLst/>
            <a:gdLst/>
            <a:ahLst/>
            <a:cxnLst/>
            <a:rect l="l" t="t" r="r" b="b"/>
            <a:pathLst>
              <a:path w="11478260">
                <a:moveTo>
                  <a:pt x="0" y="0"/>
                </a:moveTo>
                <a:lnTo>
                  <a:pt x="11478260" y="0"/>
                </a:lnTo>
              </a:path>
            </a:pathLst>
          </a:custGeom>
          <a:ln w="6096">
            <a:solidFill>
              <a:srgbClr val="C00000"/>
            </a:solidFill>
          </a:ln>
        </p:spPr>
        <p:txBody>
          <a:bodyPr wrap="square" lIns="0" tIns="0" rIns="0" bIns="0" rtlCol="0"/>
          <a:lstStyle/>
          <a:p>
            <a:endParaRPr/>
          </a:p>
        </p:txBody>
      </p:sp>
      <p:sp>
        <p:nvSpPr>
          <p:cNvPr id="11" name="object 11"/>
          <p:cNvSpPr txBox="1"/>
          <p:nvPr/>
        </p:nvSpPr>
        <p:spPr>
          <a:xfrm>
            <a:off x="216535" y="1518920"/>
            <a:ext cx="11447780" cy="2596515"/>
          </a:xfrm>
          <a:prstGeom prst="rect">
            <a:avLst/>
          </a:prstGeom>
        </p:spPr>
        <p:txBody>
          <a:bodyPr vert="horz" wrap="square" lIns="0" tIns="12700" rIns="0" bIns="0" rtlCol="0">
            <a:spAutoFit/>
          </a:bodyPr>
          <a:lstStyle/>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 Since the performance of physical labor, and aerobic exercise in particular, is largely dependent on the</a:t>
            </a:r>
            <a:r>
              <a:rPr lang="en-US" altLang="zh-CN" sz="1800" b="1">
                <a:latin typeface="微软雅黑" panose="020B0503020204020204" pitchFamily="34" charset="-122"/>
                <a:cs typeface="微软雅黑" panose="020B0503020204020204" pitchFamily="34" charset="-122"/>
              </a:rPr>
              <a:t> </a:t>
            </a:r>
            <a:r>
              <a:rPr lang="zh-CN" sz="1800" b="1">
                <a:latin typeface="微软雅黑" panose="020B0503020204020204" pitchFamily="34" charset="-122"/>
                <a:cs typeface="微软雅黑" panose="020B0503020204020204" pitchFamily="34" charset="-122"/>
              </a:rPr>
              <a:t>functional level of the cardiopulmonary system, a fairly common test for determining strength is the Harvard Stairway Test Index (IHST)。</a:t>
            </a:r>
          </a:p>
          <a:p>
            <a:pPr marL="12700" marR="5080" indent="381000">
              <a:lnSpc>
                <a:spcPct val="154000"/>
              </a:lnSpc>
              <a:spcBef>
                <a:spcPts val="100"/>
              </a:spcBef>
            </a:pPr>
            <a:endParaRPr lang="zh-CN"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由于体力劳动的性能，尤其是有氧运动的性能，主要取决于心肺系统的功能水平，因此，确定体力的一项相当普遍的测试方法是哈佛阶梯测试指数（IHST）</a:t>
            </a:r>
            <a:r>
              <a:rPr lang="en-US" altLang="zh-CN" sz="1800" b="1">
                <a:latin typeface="微软雅黑" panose="020B0503020204020204" pitchFamily="34" charset="-122"/>
                <a:cs typeface="微软雅黑" panose="020B0503020204020204" pitchFamily="34" charset="-122"/>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7090" y="2023428"/>
            <a:ext cx="8020050" cy="3339465"/>
          </a:xfrm>
          <a:prstGeom prst="rect">
            <a:avLst/>
          </a:prstGeom>
        </p:spPr>
        <p:txBody>
          <a:bodyPr vert="horz" wrap="square" lIns="0" tIns="15875" rIns="0" bIns="0" rtlCol="0">
            <a:spAutoFit/>
          </a:bodyPr>
          <a:lstStyle/>
          <a:p>
            <a:pPr marL="12700">
              <a:lnSpc>
                <a:spcPct val="100000"/>
              </a:lnSpc>
              <a:spcBef>
                <a:spcPts val="125"/>
              </a:spcBef>
            </a:pPr>
            <a:r>
              <a:rPr sz="5400" spc="20">
                <a:solidFill>
                  <a:srgbClr val="C00000"/>
                </a:solidFill>
                <a:sym typeface="+mn-ea"/>
              </a:rPr>
              <a:t>Determine</a:t>
            </a:r>
            <a:r>
              <a:rPr lang="en-US" altLang="zh-CN" sz="5400" spc="20">
                <a:solidFill>
                  <a:srgbClr val="C00000"/>
                </a:solidFill>
                <a:sym typeface="+mn-ea"/>
              </a:rPr>
              <a:t> </a:t>
            </a:r>
            <a:r>
              <a:rPr sz="5400" spc="20">
                <a:solidFill>
                  <a:srgbClr val="C00000"/>
                </a:solidFill>
                <a:sym typeface="+mn-ea"/>
              </a:rPr>
              <a:t>Adaptability</a:t>
            </a:r>
            <a:br>
              <a:rPr lang="zh-CN" sz="5400" b="1" spc="20">
                <a:solidFill>
                  <a:srgbClr val="C00000"/>
                </a:solidFill>
              </a:rPr>
            </a:br>
            <a:r>
              <a:rPr sz="5400" spc="20">
                <a:solidFill>
                  <a:srgbClr val="C00000"/>
                </a:solidFill>
                <a:sym typeface="+mn-ea"/>
              </a:rPr>
              <a:t>   确定适应能力</a:t>
            </a:r>
            <a:br>
              <a:rPr lang="zh-CN" altLang="en-US" sz="5400" b="1" spc="-5" dirty="0">
                <a:solidFill>
                  <a:srgbClr val="FFFFFF"/>
                </a:solidFill>
                <a:latin typeface="微软雅黑" panose="020B0503020204020204" pitchFamily="34" charset="-122"/>
                <a:cs typeface="微软雅黑" panose="020B0503020204020204" pitchFamily="34" charset="-122"/>
              </a:rPr>
            </a:br>
            <a:br>
              <a:rPr lang="en-US" altLang="zh-CN" sz="5400" b="1" spc="-5" dirty="0">
                <a:solidFill>
                  <a:srgbClr val="FFFFFF"/>
                </a:solidFill>
                <a:latin typeface="微软雅黑" panose="020B0503020204020204" pitchFamily="34" charset="-122"/>
                <a:cs typeface="微软雅黑" panose="020B0503020204020204" pitchFamily="34" charset="-122"/>
              </a:rPr>
            </a:br>
            <a:endParaRPr sz="5400" spc="20" dirty="0">
              <a:solidFill>
                <a:srgbClr val="C00000"/>
              </a:solidFill>
            </a:endParaRPr>
          </a:p>
        </p:txBody>
      </p:sp>
      <p:grpSp>
        <p:nvGrpSpPr>
          <p:cNvPr id="3" name="object 3"/>
          <p:cNvGrpSpPr/>
          <p:nvPr/>
        </p:nvGrpSpPr>
        <p:grpSpPr>
          <a:xfrm>
            <a:off x="6780530" y="2855595"/>
            <a:ext cx="5412105" cy="4002405"/>
            <a:chOff x="4536128" y="823652"/>
            <a:chExt cx="7656195" cy="6034405"/>
          </a:xfrm>
        </p:grpSpPr>
        <p:sp>
          <p:nvSpPr>
            <p:cNvPr id="4" name="object 4"/>
            <p:cNvSpPr/>
            <p:nvPr/>
          </p:nvSpPr>
          <p:spPr>
            <a:xfrm>
              <a:off x="8741028" y="823652"/>
              <a:ext cx="3451225" cy="6034405"/>
            </a:xfrm>
            <a:custGeom>
              <a:avLst/>
              <a:gdLst/>
              <a:ahLst/>
              <a:cxnLst/>
              <a:rect l="l" t="t" r="r" b="b"/>
              <a:pathLst>
                <a:path w="3451225" h="6034405">
                  <a:moveTo>
                    <a:pt x="3450971" y="0"/>
                  </a:moveTo>
                  <a:lnTo>
                    <a:pt x="0" y="3417766"/>
                  </a:lnTo>
                  <a:lnTo>
                    <a:pt x="2591482" y="6034345"/>
                  </a:lnTo>
                  <a:lnTo>
                    <a:pt x="3450971" y="6034345"/>
                  </a:lnTo>
                  <a:lnTo>
                    <a:pt x="3450971" y="0"/>
                  </a:lnTo>
                  <a:close/>
                </a:path>
              </a:pathLst>
            </a:custGeom>
            <a:solidFill>
              <a:srgbClr val="C00000"/>
            </a:solidFill>
          </p:spPr>
          <p:txBody>
            <a:bodyPr wrap="square" lIns="0" tIns="0" rIns="0" bIns="0" rtlCol="0"/>
            <a:lstStyle/>
            <a:p>
              <a:endParaRPr/>
            </a:p>
          </p:txBody>
        </p:sp>
        <p:sp>
          <p:nvSpPr>
            <p:cNvPr id="5" name="object 5"/>
            <p:cNvSpPr/>
            <p:nvPr/>
          </p:nvSpPr>
          <p:spPr>
            <a:xfrm>
              <a:off x="4536128" y="3232912"/>
              <a:ext cx="7250430" cy="3625215"/>
            </a:xfrm>
            <a:custGeom>
              <a:avLst/>
              <a:gdLst/>
              <a:ahLst/>
              <a:cxnLst/>
              <a:rect l="l" t="t" r="r" b="b"/>
              <a:pathLst>
                <a:path w="7250430" h="3625215">
                  <a:moveTo>
                    <a:pt x="3633019" y="0"/>
                  </a:moveTo>
                  <a:lnTo>
                    <a:pt x="0" y="3625086"/>
                  </a:lnTo>
                  <a:lnTo>
                    <a:pt x="7250248" y="3625087"/>
                  </a:lnTo>
                  <a:lnTo>
                    <a:pt x="3633019" y="0"/>
                  </a:lnTo>
                  <a:close/>
                </a:path>
              </a:pathLst>
            </a:custGeom>
            <a:solidFill>
              <a:srgbClr val="083473"/>
            </a:solidFill>
          </p:spPr>
          <p:txBody>
            <a:bodyPr wrap="square" lIns="0" tIns="0" rIns="0" bIns="0" rtlCol="0"/>
            <a:lstStyle/>
            <a:p>
              <a:endParaRPr/>
            </a:p>
          </p:txBody>
        </p:sp>
      </p:grpSp>
      <p:sp>
        <p:nvSpPr>
          <p:cNvPr id="6" name="object 6"/>
          <p:cNvSpPr/>
          <p:nvPr/>
        </p:nvSpPr>
        <p:spPr>
          <a:xfrm>
            <a:off x="0" y="0"/>
            <a:ext cx="1687195" cy="1683385"/>
          </a:xfrm>
          <a:custGeom>
            <a:avLst/>
            <a:gdLst/>
            <a:ahLst/>
            <a:cxnLst/>
            <a:rect l="l" t="t" r="r" b="b"/>
            <a:pathLst>
              <a:path w="1687195" h="1683385">
                <a:moveTo>
                  <a:pt x="1686889" y="0"/>
                </a:moveTo>
                <a:lnTo>
                  <a:pt x="0" y="0"/>
                </a:lnTo>
                <a:lnTo>
                  <a:pt x="0" y="1683286"/>
                </a:lnTo>
                <a:lnTo>
                  <a:pt x="1686889" y="0"/>
                </a:lnTo>
                <a:close/>
              </a:path>
            </a:pathLst>
          </a:custGeom>
          <a:solidFill>
            <a:srgbClr val="083473"/>
          </a:solidFill>
        </p:spPr>
        <p:txBody>
          <a:bodyPr wrap="square" lIns="0" tIns="0" rIns="0" bIns="0" rtlCol="0"/>
          <a:lstStyle/>
          <a:p>
            <a:endParaRPr/>
          </a:p>
        </p:txBody>
      </p:sp>
      <p:sp>
        <p:nvSpPr>
          <p:cNvPr id="7" name="object 7"/>
          <p:cNvSpPr/>
          <p:nvPr/>
        </p:nvSpPr>
        <p:spPr>
          <a:xfrm>
            <a:off x="883919" y="1959864"/>
            <a:ext cx="2312035" cy="2312035"/>
          </a:xfrm>
          <a:custGeom>
            <a:avLst/>
            <a:gdLst/>
            <a:ahLst/>
            <a:cxnLst/>
            <a:rect l="l" t="t" r="r" b="b"/>
            <a:pathLst>
              <a:path w="2312035" h="2312035">
                <a:moveTo>
                  <a:pt x="1155954" y="0"/>
                </a:moveTo>
                <a:lnTo>
                  <a:pt x="0" y="1155953"/>
                </a:lnTo>
                <a:lnTo>
                  <a:pt x="1155954" y="2311908"/>
                </a:lnTo>
                <a:lnTo>
                  <a:pt x="2311908" y="1155953"/>
                </a:lnTo>
                <a:lnTo>
                  <a:pt x="1155954" y="0"/>
                </a:lnTo>
                <a:close/>
              </a:path>
            </a:pathLst>
          </a:custGeom>
          <a:solidFill>
            <a:srgbClr val="C00000"/>
          </a:solidFill>
        </p:spPr>
        <p:txBody>
          <a:bodyPr wrap="square" lIns="0" tIns="0" rIns="0" bIns="0" rtlCol="0"/>
          <a:lstStyle/>
          <a:p>
            <a:endParaRPr/>
          </a:p>
        </p:txBody>
      </p:sp>
      <p:sp>
        <p:nvSpPr>
          <p:cNvPr id="8" name="object 8"/>
          <p:cNvSpPr txBox="1"/>
          <p:nvPr/>
        </p:nvSpPr>
        <p:spPr>
          <a:xfrm>
            <a:off x="1660017" y="2494229"/>
            <a:ext cx="1019810" cy="1262380"/>
          </a:xfrm>
          <a:prstGeom prst="rect">
            <a:avLst/>
          </a:prstGeom>
        </p:spPr>
        <p:txBody>
          <a:bodyPr vert="horz" wrap="square" lIns="0" tIns="15875" rIns="0" bIns="0" rtlCol="0">
            <a:spAutoFit/>
          </a:bodyPr>
          <a:lstStyle/>
          <a:p>
            <a:pPr marL="12700">
              <a:lnSpc>
                <a:spcPct val="100000"/>
              </a:lnSpc>
              <a:spcBef>
                <a:spcPts val="125"/>
              </a:spcBef>
            </a:pPr>
            <a:r>
              <a:rPr sz="8100" spc="-190" dirty="0">
                <a:solidFill>
                  <a:srgbClr val="FFFFFF"/>
                </a:solidFill>
                <a:latin typeface="Times New Roman" panose="02020603050405020304"/>
                <a:cs typeface="Times New Roman" panose="02020603050405020304"/>
              </a:rPr>
              <a:t>0</a:t>
            </a:r>
            <a:r>
              <a:rPr lang="en-US" sz="8100" spc="-190" dirty="0">
                <a:solidFill>
                  <a:srgbClr val="FFFFFF"/>
                </a:solidFill>
                <a:latin typeface="Times New Roman" panose="02020603050405020304"/>
                <a:cs typeface="Times New Roman" panose="02020603050405020304"/>
              </a:rPr>
              <a:t>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18615" y="623570"/>
            <a:ext cx="8815070" cy="783590"/>
          </a:xfrm>
          <a:custGeom>
            <a:avLst/>
            <a:gdLst/>
            <a:ahLst/>
            <a:cxnLst/>
            <a:rect l="l" t="t" r="r" b="b"/>
            <a:pathLst>
              <a:path w="8815070" h="635635">
                <a:moveTo>
                  <a:pt x="8814816" y="0"/>
                </a:moveTo>
                <a:lnTo>
                  <a:pt x="667893" y="0"/>
                </a:lnTo>
                <a:lnTo>
                  <a:pt x="0" y="635508"/>
                </a:lnTo>
                <a:lnTo>
                  <a:pt x="8146923" y="635508"/>
                </a:lnTo>
                <a:lnTo>
                  <a:pt x="8814816" y="0"/>
                </a:lnTo>
                <a:close/>
              </a:path>
            </a:pathLst>
          </a:custGeom>
          <a:solidFill>
            <a:srgbClr val="C00000"/>
          </a:solidFill>
        </p:spPr>
        <p:txBody>
          <a:bodyPr wrap="square" lIns="0" tIns="0" rIns="0" bIns="0" rtlCol="0"/>
          <a:lstStyle/>
          <a:p>
            <a:endParaRPr/>
          </a:p>
        </p:txBody>
      </p:sp>
      <p:sp>
        <p:nvSpPr>
          <p:cNvPr id="3" name="object 3"/>
          <p:cNvSpPr/>
          <p:nvPr/>
        </p:nvSpPr>
        <p:spPr>
          <a:xfrm>
            <a:off x="1138427" y="336804"/>
            <a:ext cx="10125710" cy="88900"/>
          </a:xfrm>
          <a:custGeom>
            <a:avLst/>
            <a:gdLst/>
            <a:ahLst/>
            <a:cxnLst/>
            <a:rect l="l" t="t" r="r" b="b"/>
            <a:pathLst>
              <a:path w="10125710" h="88900">
                <a:moveTo>
                  <a:pt x="10125456" y="0"/>
                </a:moveTo>
                <a:lnTo>
                  <a:pt x="92887" y="0"/>
                </a:lnTo>
                <a:lnTo>
                  <a:pt x="0" y="88392"/>
                </a:lnTo>
                <a:lnTo>
                  <a:pt x="10032619" y="88392"/>
                </a:lnTo>
                <a:lnTo>
                  <a:pt x="10125456" y="0"/>
                </a:lnTo>
                <a:close/>
              </a:path>
            </a:pathLst>
          </a:custGeom>
          <a:solidFill>
            <a:srgbClr val="C00000"/>
          </a:solidFill>
        </p:spPr>
        <p:txBody>
          <a:bodyPr wrap="square" lIns="0" tIns="0" rIns="0" bIns="0" rtlCol="0"/>
          <a:lstStyle/>
          <a:p>
            <a:endParaRPr/>
          </a:p>
        </p:txBody>
      </p:sp>
      <p:sp>
        <p:nvSpPr>
          <p:cNvPr id="9" name="object 9"/>
          <p:cNvSpPr txBox="1">
            <a:spLocks noGrp="1"/>
          </p:cNvSpPr>
          <p:nvPr>
            <p:ph type="title"/>
          </p:nvPr>
        </p:nvSpPr>
        <p:spPr>
          <a:xfrm>
            <a:off x="2959735" y="525463"/>
            <a:ext cx="5961380" cy="1490345"/>
          </a:xfrm>
          <a:prstGeom prst="rect">
            <a:avLst/>
          </a:prstGeom>
        </p:spPr>
        <p:txBody>
          <a:bodyPr vert="horz" wrap="square" lIns="0" tIns="13335" rIns="0" bIns="0" rtlCol="0">
            <a:spAutoFit/>
          </a:bodyPr>
          <a:lstStyle/>
          <a:p>
            <a:pPr marL="12700" algn="ctr">
              <a:lnSpc>
                <a:spcPct val="100000"/>
              </a:lnSpc>
              <a:spcBef>
                <a:spcPts val="105"/>
              </a:spcBef>
            </a:pPr>
            <a:r>
              <a:rPr sz="2800" spc="20">
                <a:solidFill>
                  <a:schemeClr val="bg1"/>
                </a:solidFill>
                <a:sym typeface="+mn-ea"/>
              </a:rPr>
              <a:t>Determine</a:t>
            </a:r>
            <a:r>
              <a:rPr lang="en-US" altLang="zh-CN" sz="2800" spc="20">
                <a:solidFill>
                  <a:schemeClr val="bg1"/>
                </a:solidFill>
                <a:sym typeface="+mn-ea"/>
              </a:rPr>
              <a:t> </a:t>
            </a:r>
            <a:r>
              <a:rPr sz="2800" spc="20">
                <a:solidFill>
                  <a:schemeClr val="bg1"/>
                </a:solidFill>
                <a:sym typeface="+mn-ea"/>
              </a:rPr>
              <a:t>Adaptability</a:t>
            </a:r>
            <a:br>
              <a:rPr sz="2800" spc="20">
                <a:solidFill>
                  <a:schemeClr val="bg1"/>
                </a:solidFill>
                <a:sym typeface="+mn-ea"/>
              </a:rPr>
            </a:br>
            <a:r>
              <a:rPr sz="2800" spc="20">
                <a:solidFill>
                  <a:schemeClr val="bg1"/>
                </a:solidFill>
                <a:sym typeface="+mn-ea"/>
              </a:rPr>
              <a:t>   确定适应能力</a:t>
            </a:r>
            <a:br>
              <a:rPr sz="2000" spc="20" dirty="0">
                <a:solidFill>
                  <a:schemeClr val="bg1"/>
                </a:solidFill>
              </a:rPr>
            </a:br>
            <a:br>
              <a:rPr lang="zh-CN" sz="2000" b="1" spc="-5" dirty="0">
                <a:solidFill>
                  <a:srgbClr val="FFFFFF"/>
                </a:solidFill>
                <a:latin typeface="微软雅黑" panose="020B0503020204020204" pitchFamily="34" charset="-122"/>
                <a:cs typeface="微软雅黑" panose="020B0503020204020204" pitchFamily="34" charset="-122"/>
              </a:rPr>
            </a:br>
            <a:endParaRPr sz="2000">
              <a:latin typeface="Times New Roman" panose="02020603050405020304"/>
              <a:cs typeface="Times New Roman" panose="02020603050405020304"/>
            </a:endParaRPr>
          </a:p>
        </p:txBody>
      </p:sp>
      <p:sp>
        <p:nvSpPr>
          <p:cNvPr id="10" name="object 10"/>
          <p:cNvSpPr/>
          <p:nvPr/>
        </p:nvSpPr>
        <p:spPr>
          <a:xfrm>
            <a:off x="423672" y="6632447"/>
            <a:ext cx="11478260" cy="0"/>
          </a:xfrm>
          <a:custGeom>
            <a:avLst/>
            <a:gdLst/>
            <a:ahLst/>
            <a:cxnLst/>
            <a:rect l="l" t="t" r="r" b="b"/>
            <a:pathLst>
              <a:path w="11478260">
                <a:moveTo>
                  <a:pt x="0" y="0"/>
                </a:moveTo>
                <a:lnTo>
                  <a:pt x="11478260" y="0"/>
                </a:lnTo>
              </a:path>
            </a:pathLst>
          </a:custGeom>
          <a:ln w="6096">
            <a:solidFill>
              <a:srgbClr val="C00000"/>
            </a:solidFill>
          </a:ln>
        </p:spPr>
        <p:txBody>
          <a:bodyPr wrap="square" lIns="0" tIns="0" rIns="0" bIns="0" rtlCol="0"/>
          <a:lstStyle/>
          <a:p>
            <a:endParaRPr/>
          </a:p>
        </p:txBody>
      </p:sp>
      <p:sp>
        <p:nvSpPr>
          <p:cNvPr id="11" name="object 11"/>
          <p:cNvSpPr txBox="1"/>
          <p:nvPr/>
        </p:nvSpPr>
        <p:spPr>
          <a:xfrm>
            <a:off x="216535" y="1518920"/>
            <a:ext cx="11447780" cy="3023235"/>
          </a:xfrm>
          <a:prstGeom prst="rect">
            <a:avLst/>
          </a:prstGeom>
        </p:spPr>
        <p:txBody>
          <a:bodyPr vert="horz" wrap="square" lIns="0" tIns="12700" rIns="0" bIns="0" rtlCol="0">
            <a:spAutoFit/>
          </a:bodyPr>
          <a:lstStyle/>
          <a:p>
            <a:pPr marL="12700" marR="5080" indent="381000">
              <a:lnSpc>
                <a:spcPct val="154000"/>
              </a:lnSpc>
              <a:spcBef>
                <a:spcPts val="100"/>
              </a:spcBef>
            </a:pPr>
            <a:r>
              <a:rPr lang="en-US" altLang="zh-CN" sz="1800" b="1">
                <a:latin typeface="微软雅黑" panose="020B0503020204020204" pitchFamily="34" charset="-122"/>
                <a:cs typeface="微软雅黑" panose="020B0503020204020204" pitchFamily="34" charset="-122"/>
              </a:rPr>
              <a:t>Health can be thought of as the severity of the adaptive response due to the development of the body's functional reserve. The methodology used to assess so-called adaptive potential (AP) reflects the body's ability to adapt. To assess adaptive potential, blood pressure and heart rate need to be measured.</a:t>
            </a:r>
          </a:p>
          <a:p>
            <a:pPr marL="12700" marR="5080" indent="381000">
              <a:lnSpc>
                <a:spcPct val="154000"/>
              </a:lnSpc>
              <a:spcBef>
                <a:spcPts val="100"/>
              </a:spcBef>
            </a:pPr>
            <a:endParaRPr lang="en-US" altLang="zh-CN"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r>
              <a:rPr lang="en-US" altLang="zh-CN" sz="1800" b="1">
                <a:latin typeface="微软雅黑" panose="020B0503020204020204" pitchFamily="34" charset="-122"/>
                <a:cs typeface="微软雅黑" panose="020B0503020204020204" pitchFamily="34" charset="-122"/>
              </a:rPr>
              <a:t>健康可以被认为是由于人体功能储备的发展而引起的适应性反应的严重程度。评估所谓的适应性电位（AP）的方法论反映了人体的适应能力。为了评估适应性潜力，需要测量血压和心率。</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520691"/>
            <a:ext cx="2594610" cy="2337435"/>
          </a:xfrm>
          <a:custGeom>
            <a:avLst/>
            <a:gdLst/>
            <a:ahLst/>
            <a:cxnLst/>
            <a:rect l="l" t="t" r="r" b="b"/>
            <a:pathLst>
              <a:path w="2594610" h="2337434">
                <a:moveTo>
                  <a:pt x="168351" y="0"/>
                </a:moveTo>
                <a:lnTo>
                  <a:pt x="0" y="174728"/>
                </a:lnTo>
                <a:lnTo>
                  <a:pt x="0" y="2337306"/>
                </a:lnTo>
                <a:lnTo>
                  <a:pt x="2594167" y="2337306"/>
                </a:lnTo>
                <a:lnTo>
                  <a:pt x="168351" y="0"/>
                </a:lnTo>
                <a:close/>
              </a:path>
            </a:pathLst>
          </a:custGeom>
          <a:solidFill>
            <a:srgbClr val="C00000"/>
          </a:solidFill>
        </p:spPr>
        <p:txBody>
          <a:bodyPr wrap="square" lIns="0" tIns="0" rIns="0" bIns="0" rtlCol="0"/>
          <a:lstStyle/>
          <a:p>
            <a:endParaRPr/>
          </a:p>
        </p:txBody>
      </p:sp>
      <p:grpSp>
        <p:nvGrpSpPr>
          <p:cNvPr id="3" name="object 3"/>
          <p:cNvGrpSpPr/>
          <p:nvPr/>
        </p:nvGrpSpPr>
        <p:grpSpPr>
          <a:xfrm>
            <a:off x="8599317" y="0"/>
            <a:ext cx="3599179" cy="3375025"/>
            <a:chOff x="8599317" y="0"/>
            <a:chExt cx="3599179" cy="3375025"/>
          </a:xfrm>
        </p:grpSpPr>
        <p:sp>
          <p:nvSpPr>
            <p:cNvPr id="4" name="object 4"/>
            <p:cNvSpPr/>
            <p:nvPr/>
          </p:nvSpPr>
          <p:spPr>
            <a:xfrm>
              <a:off x="8605667" y="0"/>
              <a:ext cx="3586479" cy="3362325"/>
            </a:xfrm>
            <a:custGeom>
              <a:avLst/>
              <a:gdLst/>
              <a:ahLst/>
              <a:cxnLst/>
              <a:rect l="l" t="t" r="r" b="b"/>
              <a:pathLst>
                <a:path w="3586479" h="3362325">
                  <a:moveTo>
                    <a:pt x="3586332" y="0"/>
                  </a:moveTo>
                  <a:lnTo>
                    <a:pt x="0" y="0"/>
                  </a:lnTo>
                  <a:lnTo>
                    <a:pt x="3267435" y="3362198"/>
                  </a:lnTo>
                  <a:lnTo>
                    <a:pt x="3586332" y="3052289"/>
                  </a:lnTo>
                  <a:lnTo>
                    <a:pt x="3586332" y="0"/>
                  </a:lnTo>
                  <a:close/>
                </a:path>
              </a:pathLst>
            </a:custGeom>
            <a:solidFill>
              <a:srgbClr val="C00000"/>
            </a:solidFill>
          </p:spPr>
          <p:txBody>
            <a:bodyPr wrap="square" lIns="0" tIns="0" rIns="0" bIns="0" rtlCol="0"/>
            <a:lstStyle/>
            <a:p>
              <a:endParaRPr/>
            </a:p>
          </p:txBody>
        </p:sp>
        <p:sp>
          <p:nvSpPr>
            <p:cNvPr id="5" name="object 5"/>
            <p:cNvSpPr/>
            <p:nvPr/>
          </p:nvSpPr>
          <p:spPr>
            <a:xfrm>
              <a:off x="8605667" y="0"/>
              <a:ext cx="3586479" cy="3362325"/>
            </a:xfrm>
            <a:custGeom>
              <a:avLst/>
              <a:gdLst/>
              <a:ahLst/>
              <a:cxnLst/>
              <a:rect l="l" t="t" r="r" b="b"/>
              <a:pathLst>
                <a:path w="3586479" h="3362325">
                  <a:moveTo>
                    <a:pt x="3586332" y="3052289"/>
                  </a:moveTo>
                  <a:lnTo>
                    <a:pt x="3267435" y="3362198"/>
                  </a:lnTo>
                  <a:lnTo>
                    <a:pt x="0" y="0"/>
                  </a:lnTo>
                </a:path>
              </a:pathLst>
            </a:custGeom>
            <a:ln w="12700">
              <a:solidFill>
                <a:srgbClr val="083473"/>
              </a:solidFill>
            </a:ln>
          </p:spPr>
          <p:txBody>
            <a:bodyPr wrap="square" lIns="0" tIns="0" rIns="0" bIns="0" rtlCol="0"/>
            <a:lstStyle/>
            <a:p>
              <a:endParaRPr/>
            </a:p>
          </p:txBody>
        </p:sp>
      </p:grpSp>
      <p:sp>
        <p:nvSpPr>
          <p:cNvPr id="6" name="object 6"/>
          <p:cNvSpPr txBox="1">
            <a:spLocks noGrp="1"/>
          </p:cNvSpPr>
          <p:nvPr>
            <p:ph type="title"/>
          </p:nvPr>
        </p:nvSpPr>
        <p:spPr>
          <a:xfrm>
            <a:off x="1177290" y="2164080"/>
            <a:ext cx="8596630" cy="1674495"/>
          </a:xfrm>
          <a:prstGeom prst="rect">
            <a:avLst/>
          </a:prstGeom>
        </p:spPr>
        <p:txBody>
          <a:bodyPr vert="horz" wrap="square" lIns="0" tIns="12700" rIns="0" bIns="0" rtlCol="0">
            <a:spAutoFit/>
          </a:bodyPr>
          <a:lstStyle/>
          <a:p>
            <a:pPr marL="12700" algn="ctr">
              <a:lnSpc>
                <a:spcPct val="100000"/>
              </a:lnSpc>
              <a:spcBef>
                <a:spcPts val="100"/>
              </a:spcBef>
            </a:pPr>
            <a:r>
              <a:rPr sz="5400" dirty="0">
                <a:solidFill>
                  <a:srgbClr val="000186"/>
                </a:solidFill>
              </a:rPr>
              <a:t>Thanks for listening！</a:t>
            </a:r>
            <a:r>
              <a:rPr lang="en-US" altLang="zh-CN" sz="5400" dirty="0">
                <a:solidFill>
                  <a:srgbClr val="000186"/>
                </a:solidFill>
              </a:rPr>
              <a:t>             </a:t>
            </a:r>
            <a:r>
              <a:rPr sz="5400" dirty="0">
                <a:solidFill>
                  <a:srgbClr val="000186"/>
                </a:solidFill>
              </a:rPr>
              <a:t>谢谢聆听！</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4093845" cy="5864225"/>
            <a:chOff x="0" y="0"/>
            <a:chExt cx="7036434" cy="6858000"/>
          </a:xfrm>
        </p:grpSpPr>
        <p:sp>
          <p:nvSpPr>
            <p:cNvPr id="3" name="object 3"/>
            <p:cNvSpPr/>
            <p:nvPr/>
          </p:nvSpPr>
          <p:spPr>
            <a:xfrm>
              <a:off x="0" y="1953596"/>
              <a:ext cx="4593590" cy="4904740"/>
            </a:xfrm>
            <a:custGeom>
              <a:avLst/>
              <a:gdLst/>
              <a:ahLst/>
              <a:cxnLst/>
              <a:rect l="l" t="t" r="r" b="b"/>
              <a:pathLst>
                <a:path w="4593590" h="4904740">
                  <a:moveTo>
                    <a:pt x="0" y="0"/>
                  </a:moveTo>
                  <a:lnTo>
                    <a:pt x="0" y="4904402"/>
                  </a:lnTo>
                  <a:lnTo>
                    <a:pt x="4593526" y="4904402"/>
                  </a:lnTo>
                  <a:lnTo>
                    <a:pt x="0" y="0"/>
                  </a:lnTo>
                  <a:close/>
                </a:path>
              </a:pathLst>
            </a:custGeom>
            <a:solidFill>
              <a:srgbClr val="083473"/>
            </a:solidFill>
          </p:spPr>
          <p:txBody>
            <a:bodyPr wrap="square" lIns="0" tIns="0" rIns="0" bIns="0" rtlCol="0"/>
            <a:lstStyle/>
            <a:p>
              <a:endParaRPr/>
            </a:p>
          </p:txBody>
        </p:sp>
        <p:sp>
          <p:nvSpPr>
            <p:cNvPr id="4" name="object 4"/>
            <p:cNvSpPr/>
            <p:nvPr/>
          </p:nvSpPr>
          <p:spPr>
            <a:xfrm>
              <a:off x="0" y="0"/>
              <a:ext cx="7036434" cy="6858000"/>
            </a:xfrm>
            <a:custGeom>
              <a:avLst/>
              <a:gdLst/>
              <a:ahLst/>
              <a:cxnLst/>
              <a:rect l="l" t="t" r="r" b="b"/>
              <a:pathLst>
                <a:path w="7036434" h="6858000">
                  <a:moveTo>
                    <a:pt x="7035875" y="0"/>
                  </a:moveTo>
                  <a:lnTo>
                    <a:pt x="0" y="0"/>
                  </a:lnTo>
                  <a:lnTo>
                    <a:pt x="0" y="6857998"/>
                  </a:lnTo>
                  <a:lnTo>
                    <a:pt x="111215" y="6857998"/>
                  </a:lnTo>
                  <a:lnTo>
                    <a:pt x="7035875" y="0"/>
                  </a:lnTo>
                  <a:close/>
                </a:path>
              </a:pathLst>
            </a:custGeom>
            <a:solidFill>
              <a:srgbClr val="C00000"/>
            </a:solidFill>
          </p:spPr>
          <p:txBody>
            <a:bodyPr wrap="square" lIns="0" tIns="0" rIns="0" bIns="0" rtlCol="0"/>
            <a:lstStyle/>
            <a:p>
              <a:endParaRPr/>
            </a:p>
          </p:txBody>
        </p:sp>
      </p:grpSp>
      <p:sp>
        <p:nvSpPr>
          <p:cNvPr id="5" name="object 5"/>
          <p:cNvSpPr/>
          <p:nvPr/>
        </p:nvSpPr>
        <p:spPr>
          <a:xfrm>
            <a:off x="10898184" y="0"/>
            <a:ext cx="1294130" cy="1381760"/>
          </a:xfrm>
          <a:custGeom>
            <a:avLst/>
            <a:gdLst/>
            <a:ahLst/>
            <a:cxnLst/>
            <a:rect l="l" t="t" r="r" b="b"/>
            <a:pathLst>
              <a:path w="1294129" h="1381760">
                <a:moveTo>
                  <a:pt x="1293815" y="0"/>
                </a:moveTo>
                <a:lnTo>
                  <a:pt x="0" y="0"/>
                </a:lnTo>
                <a:lnTo>
                  <a:pt x="1293815" y="1381368"/>
                </a:lnTo>
                <a:lnTo>
                  <a:pt x="1293815" y="0"/>
                </a:lnTo>
                <a:close/>
              </a:path>
            </a:pathLst>
          </a:custGeom>
          <a:solidFill>
            <a:srgbClr val="083473"/>
          </a:solidFill>
        </p:spPr>
        <p:txBody>
          <a:bodyPr wrap="square" lIns="0" tIns="0" rIns="0" bIns="0" rtlCol="0"/>
          <a:lstStyle/>
          <a:p>
            <a:endParaRPr/>
          </a:p>
        </p:txBody>
      </p:sp>
      <p:sp>
        <p:nvSpPr>
          <p:cNvPr id="6" name="object 6"/>
          <p:cNvSpPr txBox="1">
            <a:spLocks noGrp="1"/>
          </p:cNvSpPr>
          <p:nvPr>
            <p:ph type="title"/>
          </p:nvPr>
        </p:nvSpPr>
        <p:spPr>
          <a:xfrm>
            <a:off x="177266" y="162700"/>
            <a:ext cx="3086735" cy="1508125"/>
          </a:xfrm>
          <a:prstGeom prst="rect">
            <a:avLst/>
          </a:prstGeom>
        </p:spPr>
        <p:txBody>
          <a:bodyPr vert="horz" wrap="square" lIns="0" tIns="15875" rIns="0" bIns="0" rtlCol="0">
            <a:spAutoFit/>
          </a:bodyPr>
          <a:lstStyle/>
          <a:p>
            <a:pPr marL="12700">
              <a:lnSpc>
                <a:spcPct val="100000"/>
              </a:lnSpc>
              <a:spcBef>
                <a:spcPts val="125"/>
              </a:spcBef>
            </a:pPr>
            <a:r>
              <a:rPr sz="4850" spc="15" dirty="0">
                <a:latin typeface="Times New Roman" panose="02020603050405020304"/>
                <a:cs typeface="Times New Roman" panose="02020603050405020304"/>
              </a:rPr>
              <a:t>CONTENT目录</a:t>
            </a:r>
          </a:p>
        </p:txBody>
      </p:sp>
      <p:sp>
        <p:nvSpPr>
          <p:cNvPr id="7" name="object 7"/>
          <p:cNvSpPr txBox="1"/>
          <p:nvPr/>
        </p:nvSpPr>
        <p:spPr>
          <a:xfrm>
            <a:off x="4779010" y="207645"/>
            <a:ext cx="6118860" cy="771525"/>
          </a:xfrm>
          <a:prstGeom prst="rect">
            <a:avLst/>
          </a:prstGeom>
          <a:solidFill>
            <a:srgbClr val="C00000"/>
          </a:solidFill>
        </p:spPr>
        <p:txBody>
          <a:bodyPr vert="horz" wrap="square" lIns="0" tIns="33020" rIns="0" bIns="0" rtlCol="0">
            <a:spAutoFit/>
          </a:bodyPr>
          <a:lstStyle/>
          <a:p>
            <a:pPr marL="1033145">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①Measurement of aerobic capacity</a:t>
            </a:r>
            <a:r>
              <a:rPr lang="en-US" altLang="zh-CN" sz="2400" b="1" spc="-5" dirty="0">
                <a:solidFill>
                  <a:srgbClr val="FFFFFF"/>
                </a:solidFill>
                <a:latin typeface="微软雅黑" panose="020B0503020204020204" pitchFamily="34" charset="-122"/>
                <a:cs typeface="微软雅黑" panose="020B0503020204020204" pitchFamily="34" charset="-122"/>
              </a:rPr>
              <a:t>  </a:t>
            </a:r>
            <a:r>
              <a:rPr lang="zh-CN" sz="2400" b="1" spc="-5" dirty="0">
                <a:solidFill>
                  <a:srgbClr val="FFFFFF"/>
                </a:solidFill>
                <a:latin typeface="微软雅黑" panose="020B0503020204020204" pitchFamily="34" charset="-122"/>
                <a:cs typeface="微软雅黑" panose="020B0503020204020204" pitchFamily="34" charset="-122"/>
              </a:rPr>
              <a:t>有氧能力的测定</a:t>
            </a:r>
          </a:p>
        </p:txBody>
      </p:sp>
      <p:sp>
        <p:nvSpPr>
          <p:cNvPr id="12" name="object 7"/>
          <p:cNvSpPr txBox="1"/>
          <p:nvPr/>
        </p:nvSpPr>
        <p:spPr>
          <a:xfrm>
            <a:off x="4780280" y="1454785"/>
            <a:ext cx="6119495" cy="771525"/>
          </a:xfrm>
          <a:prstGeom prst="rect">
            <a:avLst/>
          </a:prstGeom>
          <a:solidFill>
            <a:srgbClr val="C00000"/>
          </a:solidFill>
        </p:spPr>
        <p:txBody>
          <a:bodyPr vert="horz" wrap="square" lIns="0" tIns="33020" rIns="0" bIns="0" rtlCol="0">
            <a:spAutoFit/>
          </a:bodyPr>
          <a:lstStyle/>
          <a:p>
            <a:pPr marL="1033145" algn="l">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②Anaerobic performance evaluation</a:t>
            </a:r>
            <a:r>
              <a:rPr lang="en-US" altLang="zh-CN" sz="2400" b="1" spc="-5" dirty="0">
                <a:solidFill>
                  <a:srgbClr val="FFFFFF"/>
                </a:solidFill>
                <a:latin typeface="微软雅黑" panose="020B0503020204020204" pitchFamily="34" charset="-122"/>
                <a:cs typeface="微软雅黑" panose="020B0503020204020204" pitchFamily="34" charset="-122"/>
              </a:rPr>
              <a:t>   </a:t>
            </a:r>
            <a:r>
              <a:rPr lang="zh-CN" sz="2400" b="1" spc="-5" dirty="0">
                <a:solidFill>
                  <a:srgbClr val="FFFFFF"/>
                </a:solidFill>
                <a:latin typeface="微软雅黑" panose="020B0503020204020204" pitchFamily="34" charset="-122"/>
                <a:cs typeface="微软雅黑" panose="020B0503020204020204" pitchFamily="34" charset="-122"/>
              </a:rPr>
              <a:t>厌氧性能评估</a:t>
            </a:r>
          </a:p>
        </p:txBody>
      </p:sp>
      <p:sp>
        <p:nvSpPr>
          <p:cNvPr id="13" name="object 7"/>
          <p:cNvSpPr txBox="1"/>
          <p:nvPr/>
        </p:nvSpPr>
        <p:spPr>
          <a:xfrm>
            <a:off x="4779010" y="2666365"/>
            <a:ext cx="6118860" cy="771525"/>
          </a:xfrm>
          <a:prstGeom prst="rect">
            <a:avLst/>
          </a:prstGeom>
          <a:solidFill>
            <a:srgbClr val="C00000"/>
          </a:solidFill>
        </p:spPr>
        <p:txBody>
          <a:bodyPr vert="horz" wrap="square" lIns="0" tIns="33020" rIns="0" bIns="0" rtlCol="0">
            <a:spAutoFit/>
          </a:bodyPr>
          <a:lstStyle/>
          <a:p>
            <a:pPr marL="1033145">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③Measurement of aerobic capacity</a:t>
            </a:r>
            <a:r>
              <a:rPr lang="en-US" altLang="zh-CN" sz="2400" b="1" spc="-5" dirty="0">
                <a:solidFill>
                  <a:srgbClr val="FFFFFF"/>
                </a:solidFill>
                <a:latin typeface="微软雅黑" panose="020B0503020204020204" pitchFamily="34" charset="-122"/>
                <a:cs typeface="微软雅黑" panose="020B0503020204020204" pitchFamily="34" charset="-122"/>
              </a:rPr>
              <a:t>   </a:t>
            </a:r>
            <a:r>
              <a:rPr lang="zh-CN" sz="2400" b="1" spc="-5" dirty="0">
                <a:solidFill>
                  <a:srgbClr val="FFFFFF"/>
                </a:solidFill>
                <a:latin typeface="微软雅黑" panose="020B0503020204020204" pitchFamily="34" charset="-122"/>
                <a:cs typeface="微软雅黑" panose="020B0503020204020204" pitchFamily="34" charset="-122"/>
              </a:rPr>
              <a:t>身体评估</a:t>
            </a:r>
          </a:p>
        </p:txBody>
      </p:sp>
      <p:sp>
        <p:nvSpPr>
          <p:cNvPr id="15" name="object 7"/>
          <p:cNvSpPr txBox="1"/>
          <p:nvPr/>
        </p:nvSpPr>
        <p:spPr>
          <a:xfrm>
            <a:off x="4778375" y="3879215"/>
            <a:ext cx="6119495" cy="804545"/>
          </a:xfrm>
          <a:prstGeom prst="rect">
            <a:avLst/>
          </a:prstGeom>
          <a:solidFill>
            <a:srgbClr val="C00000"/>
          </a:solidFill>
        </p:spPr>
        <p:txBody>
          <a:bodyPr vert="horz" wrap="square" lIns="0" tIns="33020" rIns="0" bIns="0" rtlCol="0">
            <a:spAutoFit/>
          </a:bodyPr>
          <a:lstStyle/>
          <a:p>
            <a:pPr marL="1033145" algn="l">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④</a:t>
            </a:r>
            <a:r>
              <a:rPr lang="en-US" altLang="zh-CN" sz="2400" b="1" spc="-5" dirty="0">
                <a:solidFill>
                  <a:srgbClr val="FFFFFF"/>
                </a:solidFill>
                <a:latin typeface="微软雅黑" panose="020B0503020204020204" pitchFamily="34" charset="-122"/>
                <a:cs typeface="微软雅黑" panose="020B0503020204020204" pitchFamily="34" charset="-122"/>
              </a:rPr>
              <a:t>  Harvard Staircase Test</a:t>
            </a:r>
          </a:p>
          <a:p>
            <a:pPr marL="1033145" algn="l">
              <a:lnSpc>
                <a:spcPct val="100000"/>
              </a:lnSpc>
              <a:spcBef>
                <a:spcPts val="260"/>
              </a:spcBef>
            </a:pPr>
            <a:r>
              <a:rPr lang="en-US" altLang="zh-CN" sz="2400" b="1" spc="-5" dirty="0">
                <a:solidFill>
                  <a:srgbClr val="FFFFFF"/>
                </a:solidFill>
                <a:latin typeface="微软雅黑" panose="020B0503020204020204" pitchFamily="34" charset="-122"/>
                <a:cs typeface="微软雅黑" panose="020B0503020204020204" pitchFamily="34" charset="-122"/>
              </a:rPr>
              <a:t>     哈佛阶梯测试</a:t>
            </a:r>
          </a:p>
        </p:txBody>
      </p:sp>
      <p:sp>
        <p:nvSpPr>
          <p:cNvPr id="16" name="object 7"/>
          <p:cNvSpPr txBox="1"/>
          <p:nvPr/>
        </p:nvSpPr>
        <p:spPr>
          <a:xfrm>
            <a:off x="4780280" y="5092700"/>
            <a:ext cx="6119495" cy="804545"/>
          </a:xfrm>
          <a:prstGeom prst="rect">
            <a:avLst/>
          </a:prstGeom>
          <a:solidFill>
            <a:srgbClr val="C00000"/>
          </a:solidFill>
        </p:spPr>
        <p:txBody>
          <a:bodyPr vert="horz" wrap="square" lIns="0" tIns="33020" rIns="0" bIns="0" rtlCol="0">
            <a:spAutoFit/>
          </a:bodyPr>
          <a:lstStyle/>
          <a:p>
            <a:pPr marL="1033145" algn="l">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⑤Determine Adaptability</a:t>
            </a:r>
          </a:p>
          <a:p>
            <a:pPr marL="1033145" algn="l">
              <a:lnSpc>
                <a:spcPct val="100000"/>
              </a:lnSpc>
              <a:spcBef>
                <a:spcPts val="260"/>
              </a:spcBef>
            </a:pPr>
            <a:r>
              <a:rPr lang="zh-CN" sz="2400" b="1" spc="-5" dirty="0">
                <a:solidFill>
                  <a:srgbClr val="FFFFFF"/>
                </a:solidFill>
                <a:latin typeface="微软雅黑" panose="020B0503020204020204" pitchFamily="34" charset="-122"/>
                <a:cs typeface="微软雅黑" panose="020B0503020204020204" pitchFamily="34" charset="-122"/>
              </a:rPr>
              <a:t> </a:t>
            </a:r>
            <a:r>
              <a:rPr lang="en-US" altLang="zh-CN" sz="2400" b="1" spc="-5" dirty="0">
                <a:solidFill>
                  <a:srgbClr val="FFFFFF"/>
                </a:solidFill>
                <a:latin typeface="微软雅黑" panose="020B0503020204020204" pitchFamily="34" charset="-122"/>
                <a:cs typeface="微软雅黑" panose="020B0503020204020204" pitchFamily="34" charset="-122"/>
              </a:rPr>
              <a:t>  </a:t>
            </a:r>
            <a:r>
              <a:rPr lang="zh-CN" altLang="en-US" sz="2400" b="1" spc="-5" dirty="0">
                <a:solidFill>
                  <a:srgbClr val="FFFFFF"/>
                </a:solidFill>
                <a:latin typeface="微软雅黑" panose="020B0503020204020204" pitchFamily="34" charset="-122"/>
                <a:cs typeface="微软雅黑" panose="020B0503020204020204" pitchFamily="34" charset="-122"/>
              </a:rPr>
              <a:t>确定适应能力</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63390" y="1861185"/>
            <a:ext cx="6358255" cy="2508885"/>
          </a:xfrm>
          <a:prstGeom prst="rect">
            <a:avLst/>
          </a:prstGeom>
        </p:spPr>
        <p:txBody>
          <a:bodyPr vert="horz" wrap="square" lIns="0" tIns="15875" rIns="0" bIns="0" rtlCol="0">
            <a:spAutoFit/>
          </a:bodyPr>
          <a:lstStyle/>
          <a:p>
            <a:pPr marL="12700">
              <a:lnSpc>
                <a:spcPct val="100000"/>
              </a:lnSpc>
              <a:spcBef>
                <a:spcPts val="125"/>
              </a:spcBef>
            </a:pPr>
            <a:r>
              <a:rPr sz="5400" spc="20">
                <a:solidFill>
                  <a:srgbClr val="C00000"/>
                </a:solidFill>
                <a:sym typeface="+mn-ea"/>
              </a:rPr>
              <a:t>Measurement of aerobic capacity</a:t>
            </a:r>
            <a:br>
              <a:rPr sz="5400" spc="20">
                <a:solidFill>
                  <a:srgbClr val="C00000"/>
                </a:solidFill>
                <a:sym typeface="+mn-ea"/>
              </a:rPr>
            </a:br>
            <a:r>
              <a:rPr sz="5400" spc="20" dirty="0">
                <a:solidFill>
                  <a:srgbClr val="C00000"/>
                </a:solidFill>
              </a:rPr>
              <a:t>有氧能力的测定</a:t>
            </a:r>
          </a:p>
        </p:txBody>
      </p:sp>
      <p:grpSp>
        <p:nvGrpSpPr>
          <p:cNvPr id="3" name="object 3"/>
          <p:cNvGrpSpPr/>
          <p:nvPr/>
        </p:nvGrpSpPr>
        <p:grpSpPr>
          <a:xfrm>
            <a:off x="6684010" y="2331085"/>
            <a:ext cx="5508625" cy="4526915"/>
            <a:chOff x="4536128" y="823652"/>
            <a:chExt cx="7656195" cy="6034405"/>
          </a:xfrm>
        </p:grpSpPr>
        <p:sp>
          <p:nvSpPr>
            <p:cNvPr id="4" name="object 4"/>
            <p:cNvSpPr/>
            <p:nvPr/>
          </p:nvSpPr>
          <p:spPr>
            <a:xfrm>
              <a:off x="8741028" y="823652"/>
              <a:ext cx="3451225" cy="6034405"/>
            </a:xfrm>
            <a:custGeom>
              <a:avLst/>
              <a:gdLst/>
              <a:ahLst/>
              <a:cxnLst/>
              <a:rect l="l" t="t" r="r" b="b"/>
              <a:pathLst>
                <a:path w="3451225" h="6034405">
                  <a:moveTo>
                    <a:pt x="3450971" y="0"/>
                  </a:moveTo>
                  <a:lnTo>
                    <a:pt x="0" y="3417766"/>
                  </a:lnTo>
                  <a:lnTo>
                    <a:pt x="2591482" y="6034345"/>
                  </a:lnTo>
                  <a:lnTo>
                    <a:pt x="3450971" y="6034345"/>
                  </a:lnTo>
                  <a:lnTo>
                    <a:pt x="3450971" y="0"/>
                  </a:lnTo>
                  <a:close/>
                </a:path>
              </a:pathLst>
            </a:custGeom>
            <a:solidFill>
              <a:srgbClr val="C00000"/>
            </a:solidFill>
          </p:spPr>
          <p:txBody>
            <a:bodyPr wrap="square" lIns="0" tIns="0" rIns="0" bIns="0" rtlCol="0"/>
            <a:lstStyle/>
            <a:p>
              <a:endParaRPr/>
            </a:p>
          </p:txBody>
        </p:sp>
        <p:sp>
          <p:nvSpPr>
            <p:cNvPr id="5" name="object 5"/>
            <p:cNvSpPr/>
            <p:nvPr/>
          </p:nvSpPr>
          <p:spPr>
            <a:xfrm>
              <a:off x="4536128" y="3232912"/>
              <a:ext cx="7250430" cy="3625215"/>
            </a:xfrm>
            <a:custGeom>
              <a:avLst/>
              <a:gdLst/>
              <a:ahLst/>
              <a:cxnLst/>
              <a:rect l="l" t="t" r="r" b="b"/>
              <a:pathLst>
                <a:path w="7250430" h="3625215">
                  <a:moveTo>
                    <a:pt x="3633019" y="0"/>
                  </a:moveTo>
                  <a:lnTo>
                    <a:pt x="0" y="3625086"/>
                  </a:lnTo>
                  <a:lnTo>
                    <a:pt x="7250248" y="3625087"/>
                  </a:lnTo>
                  <a:lnTo>
                    <a:pt x="3633019" y="0"/>
                  </a:lnTo>
                  <a:close/>
                </a:path>
              </a:pathLst>
            </a:custGeom>
            <a:solidFill>
              <a:srgbClr val="083473"/>
            </a:solidFill>
          </p:spPr>
          <p:txBody>
            <a:bodyPr wrap="square" lIns="0" tIns="0" rIns="0" bIns="0" rtlCol="0"/>
            <a:lstStyle/>
            <a:p>
              <a:endParaRPr/>
            </a:p>
          </p:txBody>
        </p:sp>
      </p:grpSp>
      <p:sp>
        <p:nvSpPr>
          <p:cNvPr id="6" name="object 6"/>
          <p:cNvSpPr/>
          <p:nvPr/>
        </p:nvSpPr>
        <p:spPr>
          <a:xfrm>
            <a:off x="0" y="0"/>
            <a:ext cx="1687195" cy="1683385"/>
          </a:xfrm>
          <a:custGeom>
            <a:avLst/>
            <a:gdLst/>
            <a:ahLst/>
            <a:cxnLst/>
            <a:rect l="l" t="t" r="r" b="b"/>
            <a:pathLst>
              <a:path w="1687195" h="1683385">
                <a:moveTo>
                  <a:pt x="1686889" y="0"/>
                </a:moveTo>
                <a:lnTo>
                  <a:pt x="0" y="0"/>
                </a:lnTo>
                <a:lnTo>
                  <a:pt x="0" y="1683286"/>
                </a:lnTo>
                <a:lnTo>
                  <a:pt x="1686889" y="0"/>
                </a:lnTo>
                <a:close/>
              </a:path>
            </a:pathLst>
          </a:custGeom>
          <a:solidFill>
            <a:srgbClr val="083473"/>
          </a:solidFill>
        </p:spPr>
        <p:txBody>
          <a:bodyPr wrap="square" lIns="0" tIns="0" rIns="0" bIns="0" rtlCol="0"/>
          <a:lstStyle/>
          <a:p>
            <a:endParaRPr/>
          </a:p>
        </p:txBody>
      </p:sp>
      <p:sp>
        <p:nvSpPr>
          <p:cNvPr id="7" name="object 7"/>
          <p:cNvSpPr/>
          <p:nvPr/>
        </p:nvSpPr>
        <p:spPr>
          <a:xfrm>
            <a:off x="883919" y="1959864"/>
            <a:ext cx="2312035" cy="2312035"/>
          </a:xfrm>
          <a:custGeom>
            <a:avLst/>
            <a:gdLst/>
            <a:ahLst/>
            <a:cxnLst/>
            <a:rect l="l" t="t" r="r" b="b"/>
            <a:pathLst>
              <a:path w="2312035" h="2312035">
                <a:moveTo>
                  <a:pt x="1155954" y="0"/>
                </a:moveTo>
                <a:lnTo>
                  <a:pt x="0" y="1155953"/>
                </a:lnTo>
                <a:lnTo>
                  <a:pt x="1155954" y="2311908"/>
                </a:lnTo>
                <a:lnTo>
                  <a:pt x="2311908" y="1155953"/>
                </a:lnTo>
                <a:lnTo>
                  <a:pt x="1155954" y="0"/>
                </a:lnTo>
                <a:close/>
              </a:path>
            </a:pathLst>
          </a:custGeom>
          <a:solidFill>
            <a:srgbClr val="C00000"/>
          </a:solidFill>
        </p:spPr>
        <p:txBody>
          <a:bodyPr wrap="square" lIns="0" tIns="0" rIns="0" bIns="0" rtlCol="0"/>
          <a:lstStyle/>
          <a:p>
            <a:endParaRPr/>
          </a:p>
        </p:txBody>
      </p:sp>
      <p:sp>
        <p:nvSpPr>
          <p:cNvPr id="8" name="object 8"/>
          <p:cNvSpPr txBox="1"/>
          <p:nvPr/>
        </p:nvSpPr>
        <p:spPr>
          <a:xfrm>
            <a:off x="1660017" y="2494229"/>
            <a:ext cx="1019810" cy="1264285"/>
          </a:xfrm>
          <a:prstGeom prst="rect">
            <a:avLst/>
          </a:prstGeom>
        </p:spPr>
        <p:txBody>
          <a:bodyPr vert="horz" wrap="square" lIns="0" tIns="15875" rIns="0" bIns="0" rtlCol="0">
            <a:spAutoFit/>
          </a:bodyPr>
          <a:lstStyle/>
          <a:p>
            <a:pPr marL="12700">
              <a:lnSpc>
                <a:spcPct val="100000"/>
              </a:lnSpc>
              <a:spcBef>
                <a:spcPts val="125"/>
              </a:spcBef>
            </a:pPr>
            <a:r>
              <a:rPr sz="8100" spc="-190" dirty="0">
                <a:solidFill>
                  <a:srgbClr val="FFFFFF"/>
                </a:solidFill>
                <a:latin typeface="Times New Roman" panose="02020603050405020304"/>
                <a:cs typeface="Times New Roman" panose="02020603050405020304"/>
              </a:rPr>
              <a:t>01</a:t>
            </a:r>
            <a:endParaRPr sz="8100">
              <a:latin typeface="Times New Roman" panose="02020603050405020304"/>
              <a:cs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18615" y="623570"/>
            <a:ext cx="8815070" cy="794385"/>
          </a:xfrm>
          <a:custGeom>
            <a:avLst/>
            <a:gdLst/>
            <a:ahLst/>
            <a:cxnLst/>
            <a:rect l="l" t="t" r="r" b="b"/>
            <a:pathLst>
              <a:path w="8815070" h="635635">
                <a:moveTo>
                  <a:pt x="8814816" y="0"/>
                </a:moveTo>
                <a:lnTo>
                  <a:pt x="667893" y="0"/>
                </a:lnTo>
                <a:lnTo>
                  <a:pt x="0" y="635508"/>
                </a:lnTo>
                <a:lnTo>
                  <a:pt x="8146923" y="635508"/>
                </a:lnTo>
                <a:lnTo>
                  <a:pt x="8814816" y="0"/>
                </a:lnTo>
                <a:close/>
              </a:path>
            </a:pathLst>
          </a:custGeom>
          <a:solidFill>
            <a:srgbClr val="C00000"/>
          </a:solidFill>
        </p:spPr>
        <p:txBody>
          <a:bodyPr wrap="square" lIns="0" tIns="0" rIns="0" bIns="0" rtlCol="0"/>
          <a:lstStyle/>
          <a:p>
            <a:endParaRPr/>
          </a:p>
        </p:txBody>
      </p:sp>
      <p:sp>
        <p:nvSpPr>
          <p:cNvPr id="3" name="object 3"/>
          <p:cNvSpPr/>
          <p:nvPr/>
        </p:nvSpPr>
        <p:spPr>
          <a:xfrm>
            <a:off x="1138427" y="336804"/>
            <a:ext cx="10125710" cy="88900"/>
          </a:xfrm>
          <a:custGeom>
            <a:avLst/>
            <a:gdLst/>
            <a:ahLst/>
            <a:cxnLst/>
            <a:rect l="l" t="t" r="r" b="b"/>
            <a:pathLst>
              <a:path w="10125710" h="88900">
                <a:moveTo>
                  <a:pt x="10125456" y="0"/>
                </a:moveTo>
                <a:lnTo>
                  <a:pt x="92887" y="0"/>
                </a:lnTo>
                <a:lnTo>
                  <a:pt x="0" y="88392"/>
                </a:lnTo>
                <a:lnTo>
                  <a:pt x="10032619" y="88392"/>
                </a:lnTo>
                <a:lnTo>
                  <a:pt x="10125456" y="0"/>
                </a:lnTo>
                <a:close/>
              </a:path>
            </a:pathLst>
          </a:custGeom>
          <a:solidFill>
            <a:srgbClr val="C00000"/>
          </a:solidFill>
        </p:spPr>
        <p:txBody>
          <a:bodyPr wrap="square" lIns="0" tIns="0" rIns="0" bIns="0" rtlCol="0"/>
          <a:lstStyle/>
          <a:p>
            <a:endParaRPr/>
          </a:p>
        </p:txBody>
      </p:sp>
      <p:sp>
        <p:nvSpPr>
          <p:cNvPr id="9" name="object 9"/>
          <p:cNvSpPr txBox="1">
            <a:spLocks noGrp="1"/>
          </p:cNvSpPr>
          <p:nvPr>
            <p:ph type="title"/>
          </p:nvPr>
        </p:nvSpPr>
        <p:spPr>
          <a:xfrm>
            <a:off x="3220720" y="551815"/>
            <a:ext cx="5961380" cy="1182370"/>
          </a:xfrm>
          <a:prstGeom prst="rect">
            <a:avLst/>
          </a:prstGeom>
        </p:spPr>
        <p:txBody>
          <a:bodyPr vert="horz" wrap="square" lIns="0" tIns="13335" rIns="0" bIns="0" rtlCol="0">
            <a:spAutoFit/>
          </a:bodyPr>
          <a:lstStyle/>
          <a:p>
            <a:pPr marL="12700" algn="ctr">
              <a:lnSpc>
                <a:spcPct val="100000"/>
              </a:lnSpc>
              <a:spcBef>
                <a:spcPts val="105"/>
              </a:spcBef>
            </a:pPr>
            <a:r>
              <a:rPr sz="2800" spc="20">
                <a:solidFill>
                  <a:schemeClr val="bg1"/>
                </a:solidFill>
                <a:sym typeface="+mn-ea"/>
              </a:rPr>
              <a:t>Measurement of aerobic capacity</a:t>
            </a:r>
            <a:r>
              <a:rPr sz="2800" spc="-5">
                <a:solidFill>
                  <a:srgbClr val="FFFFFF"/>
                </a:solidFill>
                <a:latin typeface="微软雅黑" panose="020B0503020204020204" pitchFamily="34" charset="-122"/>
                <a:cs typeface="微软雅黑" panose="020B0503020204020204" pitchFamily="34" charset="-122"/>
                <a:sym typeface="+mn-ea"/>
              </a:rPr>
              <a:t>有氧能力的测定</a:t>
            </a:r>
            <a:br>
              <a:rPr lang="zh-CN" sz="2000" b="1" spc="-5" dirty="0">
                <a:solidFill>
                  <a:srgbClr val="FFFFFF"/>
                </a:solidFill>
                <a:latin typeface="微软雅黑" panose="020B0503020204020204" pitchFamily="34" charset="-122"/>
                <a:cs typeface="微软雅黑" panose="020B0503020204020204" pitchFamily="34" charset="-122"/>
              </a:rPr>
            </a:br>
            <a:endParaRPr sz="2000">
              <a:latin typeface="Times New Roman" panose="02020603050405020304"/>
              <a:cs typeface="Times New Roman" panose="02020603050405020304"/>
            </a:endParaRPr>
          </a:p>
        </p:txBody>
      </p:sp>
      <p:sp>
        <p:nvSpPr>
          <p:cNvPr id="10" name="object 10"/>
          <p:cNvSpPr/>
          <p:nvPr/>
        </p:nvSpPr>
        <p:spPr>
          <a:xfrm>
            <a:off x="423672" y="6632447"/>
            <a:ext cx="11478260" cy="0"/>
          </a:xfrm>
          <a:custGeom>
            <a:avLst/>
            <a:gdLst/>
            <a:ahLst/>
            <a:cxnLst/>
            <a:rect l="l" t="t" r="r" b="b"/>
            <a:pathLst>
              <a:path w="11478260">
                <a:moveTo>
                  <a:pt x="0" y="0"/>
                </a:moveTo>
                <a:lnTo>
                  <a:pt x="11478260" y="0"/>
                </a:lnTo>
              </a:path>
            </a:pathLst>
          </a:custGeom>
          <a:ln w="6096">
            <a:solidFill>
              <a:srgbClr val="C00000"/>
            </a:solidFill>
          </a:ln>
        </p:spPr>
        <p:txBody>
          <a:bodyPr wrap="square" lIns="0" tIns="0" rIns="0" bIns="0" rtlCol="0"/>
          <a:lstStyle/>
          <a:p>
            <a:endParaRPr/>
          </a:p>
        </p:txBody>
      </p:sp>
      <p:sp>
        <p:nvSpPr>
          <p:cNvPr id="11" name="object 11"/>
          <p:cNvSpPr txBox="1"/>
          <p:nvPr/>
        </p:nvSpPr>
        <p:spPr>
          <a:xfrm>
            <a:off x="216535" y="1518920"/>
            <a:ext cx="11447780" cy="3926840"/>
          </a:xfrm>
          <a:prstGeom prst="rect">
            <a:avLst/>
          </a:prstGeom>
        </p:spPr>
        <p:txBody>
          <a:bodyPr vert="horz" wrap="square" lIns="0" tIns="12700" rIns="0" bIns="0" rtlCol="0">
            <a:spAutoFit/>
          </a:bodyPr>
          <a:lstStyle/>
          <a:p>
            <a:pPr marL="12700" marR="5080" indent="381000">
              <a:lnSpc>
                <a:spcPct val="154000"/>
              </a:lnSpc>
              <a:spcBef>
                <a:spcPts val="100"/>
              </a:spcBef>
            </a:pPr>
            <a:r>
              <a:rPr sz="1800" b="1">
                <a:latin typeface="微软雅黑" panose="020B0503020204020204" pitchFamily="34" charset="-122"/>
                <a:cs typeface="微软雅黑" panose="020B0503020204020204" pitchFamily="34" charset="-122"/>
              </a:rPr>
              <a:t>Aerobic exercise is usually assessed by maximum oxygen consumption (MOC).</a:t>
            </a:r>
          </a:p>
          <a:p>
            <a:pPr marL="12700" marR="5080" indent="381000">
              <a:lnSpc>
                <a:spcPct val="154000"/>
              </a:lnSpc>
              <a:spcBef>
                <a:spcPts val="100"/>
              </a:spcBef>
            </a:pPr>
            <a:r>
              <a:rPr b="1">
                <a:latin typeface="微软雅黑" panose="020B0503020204020204" pitchFamily="34" charset="-122"/>
                <a:cs typeface="微软雅黑" panose="020B0503020204020204" pitchFamily="34" charset="-122"/>
                <a:sym typeface="+mn-ea"/>
              </a:rPr>
              <a:t>有氧运动通常通过最大耗氧量（MOC）进行评估。</a:t>
            </a:r>
            <a:endParaRPr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endParaRPr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endParaRPr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r>
              <a:rPr sz="1800" b="1">
                <a:latin typeface="微软雅黑" panose="020B0503020204020204" pitchFamily="34" charset="-122"/>
                <a:cs typeface="微软雅黑" panose="020B0503020204020204" pitchFamily="34" charset="-122"/>
              </a:rPr>
              <a:t>The World Health Organization recommends that IPC is one of the most reliable ways to assess a person's physical abilities (and health). Be sureFor IPC, you need to be able to provide a variety of power for quantitative physical activity of the device for measurement.</a:t>
            </a:r>
            <a:r>
              <a:rPr lang="en-US" sz="1800" b="1">
                <a:latin typeface="微软雅黑" panose="020B0503020204020204" pitchFamily="34" charset="-122"/>
                <a:cs typeface="微软雅黑" panose="020B0503020204020204" pitchFamily="34" charset="-122"/>
              </a:rPr>
              <a:t>     </a:t>
            </a:r>
          </a:p>
          <a:p>
            <a:pPr marL="12700" marR="5080" indent="381000">
              <a:lnSpc>
                <a:spcPct val="154000"/>
              </a:lnSpc>
              <a:spcBef>
                <a:spcPts val="100"/>
              </a:spcBef>
            </a:pPr>
            <a:r>
              <a:rPr sz="1800" b="1">
                <a:latin typeface="微软雅黑" panose="020B0503020204020204" pitchFamily="34" charset="-122"/>
                <a:cs typeface="微软雅黑" panose="020B0503020204020204" pitchFamily="34" charset="-122"/>
              </a:rPr>
              <a:t>世界卫生组织建议IPC是评估一个人的</a:t>
            </a:r>
            <a:r>
              <a:rPr lang="zh-CN" sz="1800" b="1">
                <a:latin typeface="微软雅黑" panose="020B0503020204020204" pitchFamily="34" charset="-122"/>
                <a:cs typeface="微软雅黑" panose="020B0503020204020204" pitchFamily="34" charset="-122"/>
              </a:rPr>
              <a:t>身体</a:t>
            </a:r>
            <a:r>
              <a:rPr sz="1800" b="1">
                <a:latin typeface="微软雅黑" panose="020B0503020204020204" pitchFamily="34" charset="-122"/>
                <a:cs typeface="微软雅黑" panose="020B0503020204020204" pitchFamily="34" charset="-122"/>
              </a:rPr>
              <a:t>能力（以及健康状况）的最可靠方法之一。要确</a:t>
            </a:r>
          </a:p>
          <a:p>
            <a:pPr marL="12700" marR="5080" indent="381000">
              <a:lnSpc>
                <a:spcPct val="154000"/>
              </a:lnSpc>
              <a:spcBef>
                <a:spcPts val="100"/>
              </a:spcBef>
            </a:pPr>
            <a:r>
              <a:rPr sz="1800" b="1">
                <a:latin typeface="微软雅黑" panose="020B0503020204020204" pitchFamily="34" charset="-122"/>
                <a:cs typeface="微软雅黑" panose="020B0503020204020204" pitchFamily="34" charset="-122"/>
              </a:rPr>
              <a:t>定IPC，您需要能够提供各种功率的定量物理活动的设备</a:t>
            </a:r>
            <a:r>
              <a:rPr lang="zh-CN" sz="1800" b="1">
                <a:latin typeface="微软雅黑" panose="020B0503020204020204" pitchFamily="34" charset="-122"/>
                <a:cs typeface="微软雅黑" panose="020B0503020204020204" pitchFamily="34" charset="-122"/>
              </a:rPr>
              <a:t>进行测量。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1435" y="1795780"/>
            <a:ext cx="7818120" cy="2508885"/>
          </a:xfrm>
          <a:prstGeom prst="rect">
            <a:avLst/>
          </a:prstGeom>
        </p:spPr>
        <p:txBody>
          <a:bodyPr vert="horz" wrap="square" lIns="0" tIns="15875" rIns="0" bIns="0" rtlCol="0">
            <a:spAutoFit/>
          </a:bodyPr>
          <a:lstStyle/>
          <a:p>
            <a:pPr marL="12700">
              <a:lnSpc>
                <a:spcPct val="100000"/>
              </a:lnSpc>
              <a:spcBef>
                <a:spcPts val="125"/>
              </a:spcBef>
            </a:pPr>
            <a:r>
              <a:rPr sz="5400" spc="20">
                <a:solidFill>
                  <a:srgbClr val="C00000"/>
                </a:solidFill>
                <a:sym typeface="+mn-ea"/>
              </a:rPr>
              <a:t>Anaerobic</a:t>
            </a:r>
            <a:r>
              <a:rPr lang="en-US" altLang="zh-CN" sz="5400" spc="20">
                <a:solidFill>
                  <a:srgbClr val="C00000"/>
                </a:solidFill>
                <a:sym typeface="+mn-ea"/>
              </a:rPr>
              <a:t> </a:t>
            </a:r>
            <a:r>
              <a:rPr sz="5400" spc="20">
                <a:solidFill>
                  <a:srgbClr val="C00000"/>
                </a:solidFill>
                <a:sym typeface="+mn-ea"/>
              </a:rPr>
              <a:t>performance evaluation</a:t>
            </a:r>
            <a:br>
              <a:rPr sz="5400" spc="20">
                <a:solidFill>
                  <a:srgbClr val="C00000"/>
                </a:solidFill>
                <a:sym typeface="+mn-ea"/>
              </a:rPr>
            </a:br>
            <a:r>
              <a:rPr sz="5400" spc="20" dirty="0">
                <a:solidFill>
                  <a:srgbClr val="C00000"/>
                </a:solidFill>
              </a:rPr>
              <a:t>厌氧性能评估</a:t>
            </a:r>
          </a:p>
        </p:txBody>
      </p:sp>
      <p:grpSp>
        <p:nvGrpSpPr>
          <p:cNvPr id="3" name="object 3"/>
          <p:cNvGrpSpPr/>
          <p:nvPr/>
        </p:nvGrpSpPr>
        <p:grpSpPr>
          <a:xfrm>
            <a:off x="6577965" y="2494280"/>
            <a:ext cx="5614670" cy="4363720"/>
            <a:chOff x="4536128" y="823652"/>
            <a:chExt cx="7656195" cy="6034405"/>
          </a:xfrm>
        </p:grpSpPr>
        <p:sp>
          <p:nvSpPr>
            <p:cNvPr id="4" name="object 4"/>
            <p:cNvSpPr/>
            <p:nvPr/>
          </p:nvSpPr>
          <p:spPr>
            <a:xfrm>
              <a:off x="8741028" y="823652"/>
              <a:ext cx="3451225" cy="6034405"/>
            </a:xfrm>
            <a:custGeom>
              <a:avLst/>
              <a:gdLst/>
              <a:ahLst/>
              <a:cxnLst/>
              <a:rect l="l" t="t" r="r" b="b"/>
              <a:pathLst>
                <a:path w="3451225" h="6034405">
                  <a:moveTo>
                    <a:pt x="3450971" y="0"/>
                  </a:moveTo>
                  <a:lnTo>
                    <a:pt x="0" y="3417766"/>
                  </a:lnTo>
                  <a:lnTo>
                    <a:pt x="2591482" y="6034345"/>
                  </a:lnTo>
                  <a:lnTo>
                    <a:pt x="3450971" y="6034345"/>
                  </a:lnTo>
                  <a:lnTo>
                    <a:pt x="3450971" y="0"/>
                  </a:lnTo>
                  <a:close/>
                </a:path>
              </a:pathLst>
            </a:custGeom>
            <a:solidFill>
              <a:srgbClr val="C00000"/>
            </a:solidFill>
          </p:spPr>
          <p:txBody>
            <a:bodyPr wrap="square" lIns="0" tIns="0" rIns="0" bIns="0" rtlCol="0"/>
            <a:lstStyle/>
            <a:p>
              <a:endParaRPr/>
            </a:p>
          </p:txBody>
        </p:sp>
        <p:sp>
          <p:nvSpPr>
            <p:cNvPr id="5" name="object 5"/>
            <p:cNvSpPr/>
            <p:nvPr/>
          </p:nvSpPr>
          <p:spPr>
            <a:xfrm>
              <a:off x="4536128" y="3232912"/>
              <a:ext cx="7250430" cy="3625215"/>
            </a:xfrm>
            <a:custGeom>
              <a:avLst/>
              <a:gdLst/>
              <a:ahLst/>
              <a:cxnLst/>
              <a:rect l="l" t="t" r="r" b="b"/>
              <a:pathLst>
                <a:path w="7250430" h="3625215">
                  <a:moveTo>
                    <a:pt x="3633019" y="0"/>
                  </a:moveTo>
                  <a:lnTo>
                    <a:pt x="0" y="3625086"/>
                  </a:lnTo>
                  <a:lnTo>
                    <a:pt x="7250248" y="3625087"/>
                  </a:lnTo>
                  <a:lnTo>
                    <a:pt x="3633019" y="0"/>
                  </a:lnTo>
                  <a:close/>
                </a:path>
              </a:pathLst>
            </a:custGeom>
            <a:solidFill>
              <a:srgbClr val="083473"/>
            </a:solidFill>
          </p:spPr>
          <p:txBody>
            <a:bodyPr wrap="square" lIns="0" tIns="0" rIns="0" bIns="0" rtlCol="0"/>
            <a:lstStyle/>
            <a:p>
              <a:endParaRPr/>
            </a:p>
          </p:txBody>
        </p:sp>
      </p:grpSp>
      <p:sp>
        <p:nvSpPr>
          <p:cNvPr id="6" name="object 6"/>
          <p:cNvSpPr/>
          <p:nvPr/>
        </p:nvSpPr>
        <p:spPr>
          <a:xfrm>
            <a:off x="0" y="0"/>
            <a:ext cx="1687195" cy="1683385"/>
          </a:xfrm>
          <a:custGeom>
            <a:avLst/>
            <a:gdLst/>
            <a:ahLst/>
            <a:cxnLst/>
            <a:rect l="l" t="t" r="r" b="b"/>
            <a:pathLst>
              <a:path w="1687195" h="1683385">
                <a:moveTo>
                  <a:pt x="1686889" y="0"/>
                </a:moveTo>
                <a:lnTo>
                  <a:pt x="0" y="0"/>
                </a:lnTo>
                <a:lnTo>
                  <a:pt x="0" y="1683286"/>
                </a:lnTo>
                <a:lnTo>
                  <a:pt x="1686889" y="0"/>
                </a:lnTo>
                <a:close/>
              </a:path>
            </a:pathLst>
          </a:custGeom>
          <a:solidFill>
            <a:srgbClr val="083473"/>
          </a:solidFill>
        </p:spPr>
        <p:txBody>
          <a:bodyPr wrap="square" lIns="0" tIns="0" rIns="0" bIns="0" rtlCol="0"/>
          <a:lstStyle/>
          <a:p>
            <a:endParaRPr/>
          </a:p>
        </p:txBody>
      </p:sp>
      <p:sp>
        <p:nvSpPr>
          <p:cNvPr id="7" name="object 7"/>
          <p:cNvSpPr/>
          <p:nvPr/>
        </p:nvSpPr>
        <p:spPr>
          <a:xfrm>
            <a:off x="883919" y="1959864"/>
            <a:ext cx="2312035" cy="2312035"/>
          </a:xfrm>
          <a:custGeom>
            <a:avLst/>
            <a:gdLst/>
            <a:ahLst/>
            <a:cxnLst/>
            <a:rect l="l" t="t" r="r" b="b"/>
            <a:pathLst>
              <a:path w="2312035" h="2312035">
                <a:moveTo>
                  <a:pt x="1155954" y="0"/>
                </a:moveTo>
                <a:lnTo>
                  <a:pt x="0" y="1155953"/>
                </a:lnTo>
                <a:lnTo>
                  <a:pt x="1155954" y="2311908"/>
                </a:lnTo>
                <a:lnTo>
                  <a:pt x="2311908" y="1155953"/>
                </a:lnTo>
                <a:lnTo>
                  <a:pt x="1155954" y="0"/>
                </a:lnTo>
                <a:close/>
              </a:path>
            </a:pathLst>
          </a:custGeom>
          <a:solidFill>
            <a:srgbClr val="C00000"/>
          </a:solidFill>
        </p:spPr>
        <p:txBody>
          <a:bodyPr wrap="square" lIns="0" tIns="0" rIns="0" bIns="0" rtlCol="0"/>
          <a:lstStyle/>
          <a:p>
            <a:endParaRPr/>
          </a:p>
        </p:txBody>
      </p:sp>
      <p:sp>
        <p:nvSpPr>
          <p:cNvPr id="8" name="object 8"/>
          <p:cNvSpPr txBox="1"/>
          <p:nvPr/>
        </p:nvSpPr>
        <p:spPr>
          <a:xfrm>
            <a:off x="1660017" y="2494229"/>
            <a:ext cx="1019810" cy="1262380"/>
          </a:xfrm>
          <a:prstGeom prst="rect">
            <a:avLst/>
          </a:prstGeom>
        </p:spPr>
        <p:txBody>
          <a:bodyPr vert="horz" wrap="square" lIns="0" tIns="15875" rIns="0" bIns="0" rtlCol="0">
            <a:spAutoFit/>
          </a:bodyPr>
          <a:lstStyle/>
          <a:p>
            <a:pPr marL="12700">
              <a:lnSpc>
                <a:spcPct val="100000"/>
              </a:lnSpc>
              <a:spcBef>
                <a:spcPts val="125"/>
              </a:spcBef>
            </a:pPr>
            <a:r>
              <a:rPr sz="8100" spc="-190" dirty="0">
                <a:solidFill>
                  <a:srgbClr val="FFFFFF"/>
                </a:solidFill>
                <a:latin typeface="Times New Roman" panose="02020603050405020304"/>
                <a:cs typeface="Times New Roman" panose="02020603050405020304"/>
              </a:rPr>
              <a:t>0</a:t>
            </a:r>
            <a:r>
              <a:rPr lang="en-US" sz="8100" spc="-190" dirty="0">
                <a:solidFill>
                  <a:srgbClr val="FFFFFF"/>
                </a:solidFill>
                <a:latin typeface="Times New Roman" panose="02020603050405020304"/>
                <a:cs typeface="Times New Roman" panose="02020603050405020304"/>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18615" y="623570"/>
            <a:ext cx="8815070" cy="783590"/>
          </a:xfrm>
          <a:custGeom>
            <a:avLst/>
            <a:gdLst/>
            <a:ahLst/>
            <a:cxnLst/>
            <a:rect l="l" t="t" r="r" b="b"/>
            <a:pathLst>
              <a:path w="8815070" h="635635">
                <a:moveTo>
                  <a:pt x="8814816" y="0"/>
                </a:moveTo>
                <a:lnTo>
                  <a:pt x="667893" y="0"/>
                </a:lnTo>
                <a:lnTo>
                  <a:pt x="0" y="635508"/>
                </a:lnTo>
                <a:lnTo>
                  <a:pt x="8146923" y="635508"/>
                </a:lnTo>
                <a:lnTo>
                  <a:pt x="8814816" y="0"/>
                </a:lnTo>
                <a:close/>
              </a:path>
            </a:pathLst>
          </a:custGeom>
          <a:solidFill>
            <a:srgbClr val="C00000"/>
          </a:solidFill>
        </p:spPr>
        <p:txBody>
          <a:bodyPr wrap="square" lIns="0" tIns="0" rIns="0" bIns="0" rtlCol="0"/>
          <a:lstStyle/>
          <a:p>
            <a:endParaRPr/>
          </a:p>
        </p:txBody>
      </p:sp>
      <p:sp>
        <p:nvSpPr>
          <p:cNvPr id="3" name="object 3"/>
          <p:cNvSpPr/>
          <p:nvPr/>
        </p:nvSpPr>
        <p:spPr>
          <a:xfrm>
            <a:off x="1138427" y="336804"/>
            <a:ext cx="10125710" cy="88900"/>
          </a:xfrm>
          <a:custGeom>
            <a:avLst/>
            <a:gdLst/>
            <a:ahLst/>
            <a:cxnLst/>
            <a:rect l="l" t="t" r="r" b="b"/>
            <a:pathLst>
              <a:path w="10125710" h="88900">
                <a:moveTo>
                  <a:pt x="10125456" y="0"/>
                </a:moveTo>
                <a:lnTo>
                  <a:pt x="92887" y="0"/>
                </a:lnTo>
                <a:lnTo>
                  <a:pt x="0" y="88392"/>
                </a:lnTo>
                <a:lnTo>
                  <a:pt x="10032619" y="88392"/>
                </a:lnTo>
                <a:lnTo>
                  <a:pt x="10125456" y="0"/>
                </a:lnTo>
                <a:close/>
              </a:path>
            </a:pathLst>
          </a:custGeom>
          <a:solidFill>
            <a:srgbClr val="C00000"/>
          </a:solidFill>
        </p:spPr>
        <p:txBody>
          <a:bodyPr wrap="square" lIns="0" tIns="0" rIns="0" bIns="0" rtlCol="0"/>
          <a:lstStyle/>
          <a:p>
            <a:endParaRPr/>
          </a:p>
        </p:txBody>
      </p:sp>
      <p:sp>
        <p:nvSpPr>
          <p:cNvPr id="9" name="object 9"/>
          <p:cNvSpPr txBox="1">
            <a:spLocks noGrp="1"/>
          </p:cNvSpPr>
          <p:nvPr>
            <p:ph type="title"/>
          </p:nvPr>
        </p:nvSpPr>
        <p:spPr>
          <a:xfrm>
            <a:off x="3220720" y="535623"/>
            <a:ext cx="5961380" cy="1490345"/>
          </a:xfrm>
          <a:prstGeom prst="rect">
            <a:avLst/>
          </a:prstGeom>
        </p:spPr>
        <p:txBody>
          <a:bodyPr vert="horz" wrap="square" lIns="0" tIns="13335" rIns="0" bIns="0" rtlCol="0">
            <a:spAutoFit/>
          </a:bodyPr>
          <a:lstStyle/>
          <a:p>
            <a:pPr marL="12700" algn="ctr">
              <a:lnSpc>
                <a:spcPct val="100000"/>
              </a:lnSpc>
              <a:spcBef>
                <a:spcPts val="105"/>
              </a:spcBef>
            </a:pPr>
            <a:r>
              <a:rPr sz="2800" spc="20">
                <a:solidFill>
                  <a:schemeClr val="bg1"/>
                </a:solidFill>
                <a:sym typeface="+mn-ea"/>
              </a:rPr>
              <a:t>Anaerobic</a:t>
            </a:r>
            <a:r>
              <a:rPr lang="en-US" altLang="zh-CN" sz="2800" spc="20">
                <a:solidFill>
                  <a:schemeClr val="bg1"/>
                </a:solidFill>
                <a:sym typeface="+mn-ea"/>
              </a:rPr>
              <a:t> </a:t>
            </a:r>
            <a:r>
              <a:rPr sz="2800" spc="20">
                <a:solidFill>
                  <a:schemeClr val="bg1"/>
                </a:solidFill>
                <a:sym typeface="+mn-ea"/>
              </a:rPr>
              <a:t>performance evaluation</a:t>
            </a:r>
            <a:br>
              <a:rPr sz="2800" spc="20">
                <a:solidFill>
                  <a:schemeClr val="bg1"/>
                </a:solidFill>
                <a:sym typeface="+mn-ea"/>
              </a:rPr>
            </a:br>
            <a:r>
              <a:rPr sz="2800" spc="20">
                <a:solidFill>
                  <a:schemeClr val="bg1"/>
                </a:solidFill>
                <a:sym typeface="+mn-ea"/>
              </a:rPr>
              <a:t>厌氧性能评估</a:t>
            </a:r>
            <a:br>
              <a:rPr sz="2000" spc="20" dirty="0">
                <a:solidFill>
                  <a:schemeClr val="bg1"/>
                </a:solidFill>
              </a:rPr>
            </a:br>
            <a:br>
              <a:rPr lang="zh-CN" sz="2000" b="1" spc="-5" dirty="0">
                <a:solidFill>
                  <a:srgbClr val="FFFFFF"/>
                </a:solidFill>
                <a:latin typeface="微软雅黑" panose="020B0503020204020204" pitchFamily="34" charset="-122"/>
                <a:cs typeface="微软雅黑" panose="020B0503020204020204" pitchFamily="34" charset="-122"/>
              </a:rPr>
            </a:br>
            <a:endParaRPr sz="2000">
              <a:latin typeface="Times New Roman" panose="02020603050405020304"/>
              <a:cs typeface="Times New Roman" panose="02020603050405020304"/>
            </a:endParaRPr>
          </a:p>
        </p:txBody>
      </p:sp>
      <p:sp>
        <p:nvSpPr>
          <p:cNvPr id="10" name="object 10"/>
          <p:cNvSpPr/>
          <p:nvPr/>
        </p:nvSpPr>
        <p:spPr>
          <a:xfrm>
            <a:off x="423672" y="6632447"/>
            <a:ext cx="11478260" cy="0"/>
          </a:xfrm>
          <a:custGeom>
            <a:avLst/>
            <a:gdLst/>
            <a:ahLst/>
            <a:cxnLst/>
            <a:rect l="l" t="t" r="r" b="b"/>
            <a:pathLst>
              <a:path w="11478260">
                <a:moveTo>
                  <a:pt x="0" y="0"/>
                </a:moveTo>
                <a:lnTo>
                  <a:pt x="11478260" y="0"/>
                </a:lnTo>
              </a:path>
            </a:pathLst>
          </a:custGeom>
          <a:ln w="6096">
            <a:solidFill>
              <a:srgbClr val="C00000"/>
            </a:solidFill>
          </a:ln>
        </p:spPr>
        <p:txBody>
          <a:bodyPr wrap="square" lIns="0" tIns="0" rIns="0" bIns="0" rtlCol="0"/>
          <a:lstStyle/>
          <a:p>
            <a:endParaRPr/>
          </a:p>
        </p:txBody>
      </p:sp>
      <p:sp>
        <p:nvSpPr>
          <p:cNvPr id="11" name="object 11"/>
          <p:cNvSpPr txBox="1"/>
          <p:nvPr/>
        </p:nvSpPr>
        <p:spPr>
          <a:xfrm>
            <a:off x="216535" y="1518920"/>
            <a:ext cx="11447780" cy="3023235"/>
          </a:xfrm>
          <a:prstGeom prst="rect">
            <a:avLst/>
          </a:prstGeom>
        </p:spPr>
        <p:txBody>
          <a:bodyPr vert="horz" wrap="square" lIns="0" tIns="12700" rIns="0" bIns="0" rtlCol="0">
            <a:spAutoFit/>
          </a:bodyPr>
          <a:lstStyle/>
          <a:p>
            <a:pPr marL="12700" marR="5080" indent="381000">
              <a:lnSpc>
                <a:spcPct val="154000"/>
              </a:lnSpc>
              <a:spcBef>
                <a:spcPts val="100"/>
              </a:spcBef>
            </a:pPr>
            <a:r>
              <a:rPr lang="en-US" altLang="zh-CN" sz="1800" b="1">
                <a:latin typeface="微软雅黑" panose="020B0503020204020204" pitchFamily="34" charset="-122"/>
                <a:cs typeface="微软雅黑" panose="020B0503020204020204" pitchFamily="34" charset="-122"/>
              </a:rPr>
              <a:t>T</a:t>
            </a:r>
            <a:r>
              <a:rPr lang="zh-CN" sz="1800" b="1">
                <a:latin typeface="微软雅黑" panose="020B0503020204020204" pitchFamily="34" charset="-122"/>
                <a:cs typeface="微软雅黑" panose="020B0503020204020204" pitchFamily="34" charset="-122"/>
              </a:rPr>
              <a:t>he oxygen delivery system cannot meet the energy process。The products of insufficient oxidation will accumulate in the tissue, and after the load is over, the person will continue。Hyperventilation during which replenishment of oxygen debt is achieved by determining the maximum oxygen</a:t>
            </a:r>
            <a:r>
              <a:rPr lang="en-US" altLang="zh-CN" sz="1800" b="1">
                <a:latin typeface="微软雅黑" panose="020B0503020204020204" pitchFamily="34" charset="-122"/>
                <a:cs typeface="微软雅黑" panose="020B0503020204020204" pitchFamily="34" charset="-122"/>
              </a:rPr>
              <a:t> </a:t>
            </a:r>
            <a:r>
              <a:rPr lang="zh-CN" sz="1800" b="1">
                <a:latin typeface="微软雅黑" panose="020B0503020204020204" pitchFamily="34" charset="-122"/>
                <a:cs typeface="微软雅黑" panose="020B0503020204020204" pitchFamily="34" charset="-122"/>
              </a:rPr>
              <a:t>Debt (MKD) is assessed.</a:t>
            </a:r>
          </a:p>
          <a:p>
            <a:pPr marL="12700" marR="5080" indent="381000">
              <a:lnSpc>
                <a:spcPct val="154000"/>
              </a:lnSpc>
              <a:spcBef>
                <a:spcPts val="100"/>
              </a:spcBef>
            </a:pPr>
            <a:endParaRPr lang="zh-CN"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氧气输送系统无法满足能量过程的需要，氧化不足的产物会积聚在组织中，并且在负荷结束后，人会继续过度换气，在此期间补充氧气债务，通过确定最大氧气债务（MKD）进行评估。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26890" y="1795780"/>
            <a:ext cx="5944870" cy="2508885"/>
          </a:xfrm>
          <a:prstGeom prst="rect">
            <a:avLst/>
          </a:prstGeom>
        </p:spPr>
        <p:txBody>
          <a:bodyPr vert="horz" wrap="square" lIns="0" tIns="15875" rIns="0" bIns="0" rtlCol="0">
            <a:spAutoFit/>
          </a:bodyPr>
          <a:lstStyle/>
          <a:p>
            <a:pPr marL="12700">
              <a:lnSpc>
                <a:spcPct val="100000"/>
              </a:lnSpc>
              <a:spcBef>
                <a:spcPts val="125"/>
              </a:spcBef>
            </a:pPr>
            <a:r>
              <a:rPr sz="5400" spc="20">
                <a:solidFill>
                  <a:srgbClr val="C00000"/>
                </a:solidFill>
                <a:sym typeface="+mn-ea"/>
              </a:rPr>
              <a:t>Measurement of aerobic capacity </a:t>
            </a:r>
            <a:r>
              <a:rPr sz="5400" spc="20" dirty="0">
                <a:solidFill>
                  <a:srgbClr val="C00000"/>
                </a:solidFill>
              </a:rPr>
              <a:t>身体评估</a:t>
            </a:r>
          </a:p>
        </p:txBody>
      </p:sp>
      <p:grpSp>
        <p:nvGrpSpPr>
          <p:cNvPr id="3" name="object 3"/>
          <p:cNvGrpSpPr/>
          <p:nvPr/>
        </p:nvGrpSpPr>
        <p:grpSpPr>
          <a:xfrm>
            <a:off x="7256145" y="2727960"/>
            <a:ext cx="4936490" cy="4130040"/>
            <a:chOff x="4536128" y="823652"/>
            <a:chExt cx="7656195" cy="6034405"/>
          </a:xfrm>
        </p:grpSpPr>
        <p:sp>
          <p:nvSpPr>
            <p:cNvPr id="4" name="object 4"/>
            <p:cNvSpPr/>
            <p:nvPr/>
          </p:nvSpPr>
          <p:spPr>
            <a:xfrm>
              <a:off x="8741028" y="823652"/>
              <a:ext cx="3451225" cy="6034405"/>
            </a:xfrm>
            <a:custGeom>
              <a:avLst/>
              <a:gdLst/>
              <a:ahLst/>
              <a:cxnLst/>
              <a:rect l="l" t="t" r="r" b="b"/>
              <a:pathLst>
                <a:path w="3451225" h="6034405">
                  <a:moveTo>
                    <a:pt x="3450971" y="0"/>
                  </a:moveTo>
                  <a:lnTo>
                    <a:pt x="0" y="3417766"/>
                  </a:lnTo>
                  <a:lnTo>
                    <a:pt x="2591482" y="6034345"/>
                  </a:lnTo>
                  <a:lnTo>
                    <a:pt x="3450971" y="6034345"/>
                  </a:lnTo>
                  <a:lnTo>
                    <a:pt x="3450971" y="0"/>
                  </a:lnTo>
                  <a:close/>
                </a:path>
              </a:pathLst>
            </a:custGeom>
            <a:solidFill>
              <a:srgbClr val="C00000"/>
            </a:solidFill>
          </p:spPr>
          <p:txBody>
            <a:bodyPr wrap="square" lIns="0" tIns="0" rIns="0" bIns="0" rtlCol="0"/>
            <a:lstStyle/>
            <a:p>
              <a:endParaRPr/>
            </a:p>
          </p:txBody>
        </p:sp>
        <p:sp>
          <p:nvSpPr>
            <p:cNvPr id="5" name="object 5"/>
            <p:cNvSpPr/>
            <p:nvPr/>
          </p:nvSpPr>
          <p:spPr>
            <a:xfrm>
              <a:off x="4536128" y="3232912"/>
              <a:ext cx="7250430" cy="3625215"/>
            </a:xfrm>
            <a:custGeom>
              <a:avLst/>
              <a:gdLst/>
              <a:ahLst/>
              <a:cxnLst/>
              <a:rect l="l" t="t" r="r" b="b"/>
              <a:pathLst>
                <a:path w="7250430" h="3625215">
                  <a:moveTo>
                    <a:pt x="3633019" y="0"/>
                  </a:moveTo>
                  <a:lnTo>
                    <a:pt x="0" y="3625086"/>
                  </a:lnTo>
                  <a:lnTo>
                    <a:pt x="7250248" y="3625087"/>
                  </a:lnTo>
                  <a:lnTo>
                    <a:pt x="3633019" y="0"/>
                  </a:lnTo>
                  <a:close/>
                </a:path>
              </a:pathLst>
            </a:custGeom>
            <a:solidFill>
              <a:srgbClr val="083473"/>
            </a:solidFill>
          </p:spPr>
          <p:txBody>
            <a:bodyPr wrap="square" lIns="0" tIns="0" rIns="0" bIns="0" rtlCol="0"/>
            <a:lstStyle/>
            <a:p>
              <a:endParaRPr/>
            </a:p>
          </p:txBody>
        </p:sp>
      </p:grpSp>
      <p:sp>
        <p:nvSpPr>
          <p:cNvPr id="6" name="object 6"/>
          <p:cNvSpPr/>
          <p:nvPr/>
        </p:nvSpPr>
        <p:spPr>
          <a:xfrm>
            <a:off x="0" y="0"/>
            <a:ext cx="1687195" cy="1683385"/>
          </a:xfrm>
          <a:custGeom>
            <a:avLst/>
            <a:gdLst/>
            <a:ahLst/>
            <a:cxnLst/>
            <a:rect l="l" t="t" r="r" b="b"/>
            <a:pathLst>
              <a:path w="1687195" h="1683385">
                <a:moveTo>
                  <a:pt x="1686889" y="0"/>
                </a:moveTo>
                <a:lnTo>
                  <a:pt x="0" y="0"/>
                </a:lnTo>
                <a:lnTo>
                  <a:pt x="0" y="1683286"/>
                </a:lnTo>
                <a:lnTo>
                  <a:pt x="1686889" y="0"/>
                </a:lnTo>
                <a:close/>
              </a:path>
            </a:pathLst>
          </a:custGeom>
          <a:solidFill>
            <a:srgbClr val="083473"/>
          </a:solidFill>
        </p:spPr>
        <p:txBody>
          <a:bodyPr wrap="square" lIns="0" tIns="0" rIns="0" bIns="0" rtlCol="0"/>
          <a:lstStyle/>
          <a:p>
            <a:endParaRPr/>
          </a:p>
        </p:txBody>
      </p:sp>
      <p:sp>
        <p:nvSpPr>
          <p:cNvPr id="7" name="object 7"/>
          <p:cNvSpPr/>
          <p:nvPr/>
        </p:nvSpPr>
        <p:spPr>
          <a:xfrm>
            <a:off x="883919" y="1959864"/>
            <a:ext cx="2312035" cy="2312035"/>
          </a:xfrm>
          <a:custGeom>
            <a:avLst/>
            <a:gdLst/>
            <a:ahLst/>
            <a:cxnLst/>
            <a:rect l="l" t="t" r="r" b="b"/>
            <a:pathLst>
              <a:path w="2312035" h="2312035">
                <a:moveTo>
                  <a:pt x="1155954" y="0"/>
                </a:moveTo>
                <a:lnTo>
                  <a:pt x="0" y="1155953"/>
                </a:lnTo>
                <a:lnTo>
                  <a:pt x="1155954" y="2311908"/>
                </a:lnTo>
                <a:lnTo>
                  <a:pt x="2311908" y="1155953"/>
                </a:lnTo>
                <a:lnTo>
                  <a:pt x="1155954" y="0"/>
                </a:lnTo>
                <a:close/>
              </a:path>
            </a:pathLst>
          </a:custGeom>
          <a:solidFill>
            <a:srgbClr val="C00000"/>
          </a:solidFill>
        </p:spPr>
        <p:txBody>
          <a:bodyPr wrap="square" lIns="0" tIns="0" rIns="0" bIns="0" rtlCol="0"/>
          <a:lstStyle/>
          <a:p>
            <a:endParaRPr/>
          </a:p>
        </p:txBody>
      </p:sp>
      <p:sp>
        <p:nvSpPr>
          <p:cNvPr id="8" name="object 8"/>
          <p:cNvSpPr txBox="1"/>
          <p:nvPr/>
        </p:nvSpPr>
        <p:spPr>
          <a:xfrm>
            <a:off x="1660017" y="2494229"/>
            <a:ext cx="1019810" cy="1262380"/>
          </a:xfrm>
          <a:prstGeom prst="rect">
            <a:avLst/>
          </a:prstGeom>
        </p:spPr>
        <p:txBody>
          <a:bodyPr vert="horz" wrap="square" lIns="0" tIns="15875" rIns="0" bIns="0" rtlCol="0">
            <a:spAutoFit/>
          </a:bodyPr>
          <a:lstStyle/>
          <a:p>
            <a:pPr marL="12700">
              <a:lnSpc>
                <a:spcPct val="100000"/>
              </a:lnSpc>
              <a:spcBef>
                <a:spcPts val="125"/>
              </a:spcBef>
            </a:pPr>
            <a:r>
              <a:rPr sz="8100" spc="-190" dirty="0">
                <a:solidFill>
                  <a:srgbClr val="FFFFFF"/>
                </a:solidFill>
                <a:latin typeface="Times New Roman" panose="02020603050405020304"/>
                <a:cs typeface="Times New Roman" panose="02020603050405020304"/>
              </a:rPr>
              <a:t>0</a:t>
            </a:r>
            <a:r>
              <a:rPr lang="en-US" sz="8100" spc="-190" dirty="0">
                <a:solidFill>
                  <a:srgbClr val="FFFFFF"/>
                </a:solidFill>
                <a:latin typeface="Times New Roman" panose="02020603050405020304"/>
                <a:cs typeface="Times New Roman" panose="02020603050405020304"/>
              </a:rPr>
              <a:t>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18615" y="623570"/>
            <a:ext cx="8815070" cy="783590"/>
          </a:xfrm>
          <a:custGeom>
            <a:avLst/>
            <a:gdLst/>
            <a:ahLst/>
            <a:cxnLst/>
            <a:rect l="l" t="t" r="r" b="b"/>
            <a:pathLst>
              <a:path w="8815070" h="635635">
                <a:moveTo>
                  <a:pt x="8814816" y="0"/>
                </a:moveTo>
                <a:lnTo>
                  <a:pt x="667893" y="0"/>
                </a:lnTo>
                <a:lnTo>
                  <a:pt x="0" y="635508"/>
                </a:lnTo>
                <a:lnTo>
                  <a:pt x="8146923" y="635508"/>
                </a:lnTo>
                <a:lnTo>
                  <a:pt x="8814816" y="0"/>
                </a:lnTo>
                <a:close/>
              </a:path>
            </a:pathLst>
          </a:custGeom>
          <a:solidFill>
            <a:srgbClr val="C00000"/>
          </a:solidFill>
        </p:spPr>
        <p:txBody>
          <a:bodyPr wrap="square" lIns="0" tIns="0" rIns="0" bIns="0" rtlCol="0"/>
          <a:lstStyle/>
          <a:p>
            <a:endParaRPr/>
          </a:p>
        </p:txBody>
      </p:sp>
      <p:sp>
        <p:nvSpPr>
          <p:cNvPr id="3" name="object 3"/>
          <p:cNvSpPr/>
          <p:nvPr/>
        </p:nvSpPr>
        <p:spPr>
          <a:xfrm>
            <a:off x="1138427" y="336804"/>
            <a:ext cx="10125710" cy="88900"/>
          </a:xfrm>
          <a:custGeom>
            <a:avLst/>
            <a:gdLst/>
            <a:ahLst/>
            <a:cxnLst/>
            <a:rect l="l" t="t" r="r" b="b"/>
            <a:pathLst>
              <a:path w="10125710" h="88900">
                <a:moveTo>
                  <a:pt x="10125456" y="0"/>
                </a:moveTo>
                <a:lnTo>
                  <a:pt x="92887" y="0"/>
                </a:lnTo>
                <a:lnTo>
                  <a:pt x="0" y="88392"/>
                </a:lnTo>
                <a:lnTo>
                  <a:pt x="10032619" y="88392"/>
                </a:lnTo>
                <a:lnTo>
                  <a:pt x="10125456" y="0"/>
                </a:lnTo>
                <a:close/>
              </a:path>
            </a:pathLst>
          </a:custGeom>
          <a:solidFill>
            <a:srgbClr val="C00000"/>
          </a:solidFill>
        </p:spPr>
        <p:txBody>
          <a:bodyPr wrap="square" lIns="0" tIns="0" rIns="0" bIns="0" rtlCol="0"/>
          <a:lstStyle/>
          <a:p>
            <a:endParaRPr/>
          </a:p>
        </p:txBody>
      </p:sp>
      <p:sp>
        <p:nvSpPr>
          <p:cNvPr id="9" name="object 9"/>
          <p:cNvSpPr txBox="1">
            <a:spLocks noGrp="1"/>
          </p:cNvSpPr>
          <p:nvPr>
            <p:ph type="title"/>
          </p:nvPr>
        </p:nvSpPr>
        <p:spPr>
          <a:xfrm>
            <a:off x="3220720" y="535623"/>
            <a:ext cx="5961380" cy="1490345"/>
          </a:xfrm>
          <a:prstGeom prst="rect">
            <a:avLst/>
          </a:prstGeom>
        </p:spPr>
        <p:txBody>
          <a:bodyPr vert="horz" wrap="square" lIns="0" tIns="13335" rIns="0" bIns="0" rtlCol="0">
            <a:spAutoFit/>
          </a:bodyPr>
          <a:lstStyle/>
          <a:p>
            <a:pPr marL="12700" algn="ctr">
              <a:lnSpc>
                <a:spcPct val="100000"/>
              </a:lnSpc>
              <a:spcBef>
                <a:spcPts val="105"/>
              </a:spcBef>
            </a:pPr>
            <a:r>
              <a:rPr sz="2800" spc="20">
                <a:solidFill>
                  <a:schemeClr val="bg1"/>
                </a:solidFill>
                <a:sym typeface="+mn-ea"/>
              </a:rPr>
              <a:t>Measurement of aerobic capacity</a:t>
            </a:r>
            <a:br>
              <a:rPr sz="2800" spc="20">
                <a:solidFill>
                  <a:schemeClr val="bg1"/>
                </a:solidFill>
                <a:sym typeface="+mn-ea"/>
              </a:rPr>
            </a:br>
            <a:r>
              <a:rPr sz="2800" spc="20">
                <a:solidFill>
                  <a:schemeClr val="bg1"/>
                </a:solidFill>
                <a:sym typeface="+mn-ea"/>
              </a:rPr>
              <a:t>身体评估</a:t>
            </a:r>
            <a:br>
              <a:rPr sz="2000" spc="20" dirty="0">
                <a:solidFill>
                  <a:schemeClr val="bg1"/>
                </a:solidFill>
              </a:rPr>
            </a:br>
            <a:br>
              <a:rPr lang="zh-CN" sz="2000" b="1" spc="-5" dirty="0">
                <a:solidFill>
                  <a:srgbClr val="FFFFFF"/>
                </a:solidFill>
                <a:latin typeface="微软雅黑" panose="020B0503020204020204" pitchFamily="34" charset="-122"/>
                <a:cs typeface="微软雅黑" panose="020B0503020204020204" pitchFamily="34" charset="-122"/>
              </a:rPr>
            </a:br>
            <a:endParaRPr sz="2000">
              <a:latin typeface="Times New Roman" panose="02020603050405020304"/>
              <a:cs typeface="Times New Roman" panose="02020603050405020304"/>
            </a:endParaRPr>
          </a:p>
        </p:txBody>
      </p:sp>
      <p:sp>
        <p:nvSpPr>
          <p:cNvPr id="10" name="object 10"/>
          <p:cNvSpPr/>
          <p:nvPr/>
        </p:nvSpPr>
        <p:spPr>
          <a:xfrm>
            <a:off x="423672" y="6632447"/>
            <a:ext cx="11478260" cy="0"/>
          </a:xfrm>
          <a:custGeom>
            <a:avLst/>
            <a:gdLst/>
            <a:ahLst/>
            <a:cxnLst/>
            <a:rect l="l" t="t" r="r" b="b"/>
            <a:pathLst>
              <a:path w="11478260">
                <a:moveTo>
                  <a:pt x="0" y="0"/>
                </a:moveTo>
                <a:lnTo>
                  <a:pt x="11478260" y="0"/>
                </a:lnTo>
              </a:path>
            </a:pathLst>
          </a:custGeom>
          <a:ln w="6096">
            <a:solidFill>
              <a:srgbClr val="C00000"/>
            </a:solidFill>
          </a:ln>
        </p:spPr>
        <p:txBody>
          <a:bodyPr wrap="square" lIns="0" tIns="0" rIns="0" bIns="0" rtlCol="0"/>
          <a:lstStyle/>
          <a:p>
            <a:endParaRPr/>
          </a:p>
        </p:txBody>
      </p:sp>
      <p:sp>
        <p:nvSpPr>
          <p:cNvPr id="11" name="object 11"/>
          <p:cNvSpPr txBox="1"/>
          <p:nvPr/>
        </p:nvSpPr>
        <p:spPr>
          <a:xfrm>
            <a:off x="216535" y="1518920"/>
            <a:ext cx="11447780" cy="4754245"/>
          </a:xfrm>
          <a:prstGeom prst="rect">
            <a:avLst/>
          </a:prstGeom>
        </p:spPr>
        <p:txBody>
          <a:bodyPr vert="horz" wrap="square" lIns="0" tIns="12700" rIns="0" bIns="0" rtlCol="0">
            <a:spAutoFit/>
          </a:bodyPr>
          <a:lstStyle/>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Physical condition includes: a. Health (life activity index meets the age standard and whether the body is right or not</a:t>
            </a:r>
            <a:r>
              <a:rPr lang="en-US" altLang="zh-CN" sz="1800" b="1">
                <a:latin typeface="微软雅黑" panose="020B0503020204020204" pitchFamily="34" charset="-122"/>
                <a:cs typeface="微软雅黑" panose="020B0503020204020204" pitchFamily="34" charset="-122"/>
              </a:rPr>
              <a:t> </a:t>
            </a:r>
            <a:r>
              <a:rPr lang="zh-CN" sz="1800" b="1">
                <a:latin typeface="微软雅黑" panose="020B0503020204020204" pitchFamily="34" charset="-122"/>
                <a:cs typeface="微软雅黑" panose="020B0503020204020204" pitchFamily="34" charset="-122"/>
              </a:rPr>
              <a:t>The degree of resistance to external influences); B. Physical fitness. C. Physiological function state.</a:t>
            </a:r>
          </a:p>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身体状况包括：a、健康（生命活动指标符合年龄标准以及人体对不利的外部影响的抵抗程度）； b、体格； 、</a:t>
            </a:r>
            <a:r>
              <a:rPr lang="en-US" altLang="zh-CN" sz="1800" b="1">
                <a:latin typeface="微软雅黑" panose="020B0503020204020204" pitchFamily="34" charset="-122"/>
                <a:cs typeface="微软雅黑" panose="020B0503020204020204" pitchFamily="34" charset="-122"/>
              </a:rPr>
              <a:t>c</a:t>
            </a:r>
            <a:r>
              <a:rPr lang="zh-CN" altLang="en-US" sz="1800" b="1">
                <a:latin typeface="微软雅黑" panose="020B0503020204020204" pitchFamily="34" charset="-122"/>
                <a:cs typeface="微软雅黑" panose="020B0503020204020204" pitchFamily="34" charset="-122"/>
              </a:rPr>
              <a:t>、</a:t>
            </a:r>
            <a:r>
              <a:rPr lang="zh-CN" sz="1800" b="1">
                <a:latin typeface="微软雅黑" panose="020B0503020204020204" pitchFamily="34" charset="-122"/>
                <a:cs typeface="微软雅黑" panose="020B0503020204020204" pitchFamily="34" charset="-122"/>
              </a:rPr>
              <a:t>生理功能状态。</a:t>
            </a:r>
          </a:p>
          <a:p>
            <a:pPr marL="12700" marR="5080" indent="381000">
              <a:lnSpc>
                <a:spcPct val="154000"/>
              </a:lnSpc>
              <a:spcBef>
                <a:spcPts val="100"/>
              </a:spcBef>
            </a:pPr>
            <a:endParaRPr lang="zh-CN" sz="1800" b="1">
              <a:latin typeface="微软雅黑" panose="020B0503020204020204" pitchFamily="34" charset="-122"/>
              <a:cs typeface="微软雅黑" panose="020B0503020204020204" pitchFamily="34" charset="-122"/>
            </a:endParaRPr>
          </a:p>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The body state is a form and function index that reflects the state of the main life support system of the human body</a:t>
            </a:r>
            <a:r>
              <a:rPr lang="en-US" altLang="zh-CN" sz="1800" b="1">
                <a:latin typeface="微软雅黑" panose="020B0503020204020204" pitchFamily="34" charset="-122"/>
                <a:cs typeface="微软雅黑" panose="020B0503020204020204" pitchFamily="34" charset="-122"/>
              </a:rPr>
              <a:t> </a:t>
            </a:r>
            <a:r>
              <a:rPr lang="zh-CN" sz="1800" b="1">
                <a:latin typeface="微软雅黑" panose="020B0503020204020204" pitchFamily="34" charset="-122"/>
                <a:cs typeface="微软雅黑" panose="020B0503020204020204" pitchFamily="34" charset="-122"/>
              </a:rPr>
              <a:t>Is therefore justified in using them in the practice of assessing human physical health</a:t>
            </a:r>
          </a:p>
          <a:p>
            <a:pPr marL="12700" marR="5080" indent="381000">
              <a:lnSpc>
                <a:spcPct val="154000"/>
              </a:lnSpc>
              <a:spcBef>
                <a:spcPts val="100"/>
              </a:spcBef>
            </a:pPr>
            <a:r>
              <a:rPr lang="zh-CN" sz="1800" b="1">
                <a:latin typeface="微软雅黑" panose="020B0503020204020204" pitchFamily="34" charset="-122"/>
                <a:cs typeface="微软雅黑" panose="020B0503020204020204" pitchFamily="34" charset="-122"/>
              </a:rPr>
              <a:t>身体状态是由反映人体主要生命支持系统状态的形态和功能指标决定的，因此有理由在评估人的身体健康的实践中使用它们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66160" y="1959610"/>
            <a:ext cx="7469505" cy="2508885"/>
          </a:xfrm>
          <a:prstGeom prst="rect">
            <a:avLst/>
          </a:prstGeom>
        </p:spPr>
        <p:txBody>
          <a:bodyPr vert="horz" wrap="square" lIns="0" tIns="15875" rIns="0" bIns="0" rtlCol="0">
            <a:spAutoFit/>
          </a:bodyPr>
          <a:lstStyle/>
          <a:p>
            <a:pPr marL="12700">
              <a:lnSpc>
                <a:spcPct val="100000"/>
              </a:lnSpc>
              <a:spcBef>
                <a:spcPts val="125"/>
              </a:spcBef>
            </a:pPr>
            <a:r>
              <a:rPr sz="5400" spc="20">
                <a:solidFill>
                  <a:srgbClr val="C00000"/>
                </a:solidFill>
                <a:sym typeface="+mn-ea"/>
              </a:rPr>
              <a:t>Harvard Staircase Test</a:t>
            </a:r>
            <a:br>
              <a:rPr sz="5400" b="1" spc="20" dirty="0">
                <a:solidFill>
                  <a:srgbClr val="C00000"/>
                </a:solidFill>
              </a:rPr>
            </a:br>
            <a:r>
              <a:rPr sz="5400" spc="20">
                <a:solidFill>
                  <a:srgbClr val="C00000"/>
                </a:solidFill>
                <a:sym typeface="+mn-ea"/>
              </a:rPr>
              <a:t>     哈佛阶梯测试</a:t>
            </a:r>
            <a:br>
              <a:rPr lang="en-US" altLang="zh-CN" sz="5400" b="1" spc="-5" dirty="0">
                <a:solidFill>
                  <a:srgbClr val="FFFFFF"/>
                </a:solidFill>
                <a:latin typeface="微软雅黑" panose="020B0503020204020204" pitchFamily="34" charset="-122"/>
                <a:cs typeface="微软雅黑" panose="020B0503020204020204" pitchFamily="34" charset="-122"/>
              </a:rPr>
            </a:br>
            <a:endParaRPr sz="5400" spc="20" dirty="0">
              <a:solidFill>
                <a:srgbClr val="C00000"/>
              </a:solidFill>
            </a:endParaRPr>
          </a:p>
        </p:txBody>
      </p:sp>
      <p:grpSp>
        <p:nvGrpSpPr>
          <p:cNvPr id="3" name="object 3"/>
          <p:cNvGrpSpPr/>
          <p:nvPr/>
        </p:nvGrpSpPr>
        <p:grpSpPr>
          <a:xfrm>
            <a:off x="6780530" y="2855595"/>
            <a:ext cx="5412105" cy="4002405"/>
            <a:chOff x="4536128" y="823652"/>
            <a:chExt cx="7656195" cy="6034405"/>
          </a:xfrm>
        </p:grpSpPr>
        <p:sp>
          <p:nvSpPr>
            <p:cNvPr id="4" name="object 4"/>
            <p:cNvSpPr/>
            <p:nvPr/>
          </p:nvSpPr>
          <p:spPr>
            <a:xfrm>
              <a:off x="8741028" y="823652"/>
              <a:ext cx="3451225" cy="6034405"/>
            </a:xfrm>
            <a:custGeom>
              <a:avLst/>
              <a:gdLst/>
              <a:ahLst/>
              <a:cxnLst/>
              <a:rect l="l" t="t" r="r" b="b"/>
              <a:pathLst>
                <a:path w="3451225" h="6034405">
                  <a:moveTo>
                    <a:pt x="3450971" y="0"/>
                  </a:moveTo>
                  <a:lnTo>
                    <a:pt x="0" y="3417766"/>
                  </a:lnTo>
                  <a:lnTo>
                    <a:pt x="2591482" y="6034345"/>
                  </a:lnTo>
                  <a:lnTo>
                    <a:pt x="3450971" y="6034345"/>
                  </a:lnTo>
                  <a:lnTo>
                    <a:pt x="3450971" y="0"/>
                  </a:lnTo>
                  <a:close/>
                </a:path>
              </a:pathLst>
            </a:custGeom>
            <a:solidFill>
              <a:srgbClr val="C00000"/>
            </a:solidFill>
          </p:spPr>
          <p:txBody>
            <a:bodyPr wrap="square" lIns="0" tIns="0" rIns="0" bIns="0" rtlCol="0"/>
            <a:lstStyle/>
            <a:p>
              <a:endParaRPr/>
            </a:p>
          </p:txBody>
        </p:sp>
        <p:sp>
          <p:nvSpPr>
            <p:cNvPr id="5" name="object 5"/>
            <p:cNvSpPr/>
            <p:nvPr/>
          </p:nvSpPr>
          <p:spPr>
            <a:xfrm>
              <a:off x="4536128" y="3232912"/>
              <a:ext cx="7250430" cy="3625215"/>
            </a:xfrm>
            <a:custGeom>
              <a:avLst/>
              <a:gdLst/>
              <a:ahLst/>
              <a:cxnLst/>
              <a:rect l="l" t="t" r="r" b="b"/>
              <a:pathLst>
                <a:path w="7250430" h="3625215">
                  <a:moveTo>
                    <a:pt x="3633019" y="0"/>
                  </a:moveTo>
                  <a:lnTo>
                    <a:pt x="0" y="3625086"/>
                  </a:lnTo>
                  <a:lnTo>
                    <a:pt x="7250248" y="3625087"/>
                  </a:lnTo>
                  <a:lnTo>
                    <a:pt x="3633019" y="0"/>
                  </a:lnTo>
                  <a:close/>
                </a:path>
              </a:pathLst>
            </a:custGeom>
            <a:solidFill>
              <a:srgbClr val="083473"/>
            </a:solidFill>
          </p:spPr>
          <p:txBody>
            <a:bodyPr wrap="square" lIns="0" tIns="0" rIns="0" bIns="0" rtlCol="0"/>
            <a:lstStyle/>
            <a:p>
              <a:endParaRPr/>
            </a:p>
          </p:txBody>
        </p:sp>
      </p:grpSp>
      <p:sp>
        <p:nvSpPr>
          <p:cNvPr id="6" name="object 6"/>
          <p:cNvSpPr/>
          <p:nvPr/>
        </p:nvSpPr>
        <p:spPr>
          <a:xfrm>
            <a:off x="0" y="0"/>
            <a:ext cx="1687195" cy="1683385"/>
          </a:xfrm>
          <a:custGeom>
            <a:avLst/>
            <a:gdLst/>
            <a:ahLst/>
            <a:cxnLst/>
            <a:rect l="l" t="t" r="r" b="b"/>
            <a:pathLst>
              <a:path w="1687195" h="1683385">
                <a:moveTo>
                  <a:pt x="1686889" y="0"/>
                </a:moveTo>
                <a:lnTo>
                  <a:pt x="0" y="0"/>
                </a:lnTo>
                <a:lnTo>
                  <a:pt x="0" y="1683286"/>
                </a:lnTo>
                <a:lnTo>
                  <a:pt x="1686889" y="0"/>
                </a:lnTo>
                <a:close/>
              </a:path>
            </a:pathLst>
          </a:custGeom>
          <a:solidFill>
            <a:srgbClr val="083473"/>
          </a:solidFill>
        </p:spPr>
        <p:txBody>
          <a:bodyPr wrap="square" lIns="0" tIns="0" rIns="0" bIns="0" rtlCol="0"/>
          <a:lstStyle/>
          <a:p>
            <a:endParaRPr/>
          </a:p>
        </p:txBody>
      </p:sp>
      <p:sp>
        <p:nvSpPr>
          <p:cNvPr id="7" name="object 7"/>
          <p:cNvSpPr/>
          <p:nvPr/>
        </p:nvSpPr>
        <p:spPr>
          <a:xfrm>
            <a:off x="883919" y="1959864"/>
            <a:ext cx="2312035" cy="2312035"/>
          </a:xfrm>
          <a:custGeom>
            <a:avLst/>
            <a:gdLst/>
            <a:ahLst/>
            <a:cxnLst/>
            <a:rect l="l" t="t" r="r" b="b"/>
            <a:pathLst>
              <a:path w="2312035" h="2312035">
                <a:moveTo>
                  <a:pt x="1155954" y="0"/>
                </a:moveTo>
                <a:lnTo>
                  <a:pt x="0" y="1155953"/>
                </a:lnTo>
                <a:lnTo>
                  <a:pt x="1155954" y="2311908"/>
                </a:lnTo>
                <a:lnTo>
                  <a:pt x="2311908" y="1155953"/>
                </a:lnTo>
                <a:lnTo>
                  <a:pt x="1155954" y="0"/>
                </a:lnTo>
                <a:close/>
              </a:path>
            </a:pathLst>
          </a:custGeom>
          <a:solidFill>
            <a:srgbClr val="C00000"/>
          </a:solidFill>
        </p:spPr>
        <p:txBody>
          <a:bodyPr wrap="square" lIns="0" tIns="0" rIns="0" bIns="0" rtlCol="0"/>
          <a:lstStyle/>
          <a:p>
            <a:endParaRPr/>
          </a:p>
        </p:txBody>
      </p:sp>
      <p:sp>
        <p:nvSpPr>
          <p:cNvPr id="8" name="object 8"/>
          <p:cNvSpPr txBox="1"/>
          <p:nvPr/>
        </p:nvSpPr>
        <p:spPr>
          <a:xfrm>
            <a:off x="1660017" y="2494229"/>
            <a:ext cx="1019810" cy="1262380"/>
          </a:xfrm>
          <a:prstGeom prst="rect">
            <a:avLst/>
          </a:prstGeom>
        </p:spPr>
        <p:txBody>
          <a:bodyPr vert="horz" wrap="square" lIns="0" tIns="15875" rIns="0" bIns="0" rtlCol="0">
            <a:spAutoFit/>
          </a:bodyPr>
          <a:lstStyle/>
          <a:p>
            <a:pPr marL="12700">
              <a:lnSpc>
                <a:spcPct val="100000"/>
              </a:lnSpc>
              <a:spcBef>
                <a:spcPts val="125"/>
              </a:spcBef>
            </a:pPr>
            <a:r>
              <a:rPr sz="8100" spc="-190" dirty="0">
                <a:solidFill>
                  <a:srgbClr val="FFFFFF"/>
                </a:solidFill>
                <a:latin typeface="Times New Roman" panose="02020603050405020304"/>
                <a:cs typeface="Times New Roman" panose="02020603050405020304"/>
              </a:rPr>
              <a:t>0</a:t>
            </a:r>
            <a:r>
              <a:rPr lang="en-US" sz="8100" spc="-190" dirty="0">
                <a:solidFill>
                  <a:srgbClr val="FFFFFF"/>
                </a:solidFill>
                <a:latin typeface="Times New Roman" panose="02020603050405020304"/>
                <a:cs typeface="Times New Roman" panose="02020603050405020304"/>
              </a:rPr>
              <a:t>4</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405CB8-1816-4447-9AC6-CA4E92F5D4EB}"/>
</file>

<file path=customXml/itemProps2.xml><?xml version="1.0" encoding="utf-8"?>
<ds:datastoreItem xmlns:ds="http://schemas.openxmlformats.org/officeDocument/2006/customXml" ds:itemID="{7E7009F0-929C-4934-8E85-DDDC6BC043F0}"/>
</file>

<file path=customXml/itemProps3.xml><?xml version="1.0" encoding="utf-8"?>
<ds:datastoreItem xmlns:ds="http://schemas.openxmlformats.org/officeDocument/2006/customXml" ds:itemID="{CA199612-E32B-4B93-8393-B54016817794}"/>
</file>

<file path=docProps/app.xml><?xml version="1.0" encoding="utf-8"?>
<Properties xmlns="http://schemas.openxmlformats.org/officeDocument/2006/extended-properties" xmlns:vt="http://schemas.openxmlformats.org/officeDocument/2006/docPropsVTypes">
  <TotalTime>9</TotalTime>
  <Words>1496</Words>
  <Application>Microsoft Office PowerPoint</Application>
  <PresentationFormat>Широкоэкранный</PresentationFormat>
  <Paragraphs>48</Paragraphs>
  <Slides>13</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microsoft yahei</vt:lpstr>
      <vt:lpstr>Arial</vt:lpstr>
      <vt:lpstr>Calibri</vt:lpstr>
      <vt:lpstr>Times New Roman</vt:lpstr>
      <vt:lpstr>Wingdings</vt:lpstr>
      <vt:lpstr>Office 主题​​</vt:lpstr>
      <vt:lpstr>Methods for assessing physical performance, functional capabilities and human health 评估身体性能、功能能力和人体健康的方法 </vt:lpstr>
      <vt:lpstr>CONTENT目录</vt:lpstr>
      <vt:lpstr>Measurement of aerobic capacity 有氧能力的测定</vt:lpstr>
      <vt:lpstr>Measurement of aerobic capacity有氧能力的测定 </vt:lpstr>
      <vt:lpstr>Anaerobic performance evaluation 厌氧性能评估</vt:lpstr>
      <vt:lpstr>Anaerobic performance evaluation 厌氧性能评估  </vt:lpstr>
      <vt:lpstr>Measurement of aerobic capacity 身体评估</vt:lpstr>
      <vt:lpstr>Measurement of aerobic capacity 身体评估  </vt:lpstr>
      <vt:lpstr>Harvard Staircase Test      哈佛阶梯测试 </vt:lpstr>
      <vt:lpstr>Harvard Staircase Test      哈佛阶梯测试  </vt:lpstr>
      <vt:lpstr>Determine Adaptability    确定适应能力  </vt:lpstr>
      <vt:lpstr>Determine Adaptability    确定适应能力  </vt:lpstr>
      <vt:lpstr>Thanks for listening！             谢谢聆听！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for assessing physical performance, functional capabilities and human health 评估身体性能、功能能力和人体健康的方法 </dc:title>
  <dc:creator>User</dc:creator>
  <cp:lastModifiedBy>User</cp:lastModifiedBy>
  <cp:revision>248</cp:revision>
  <dcterms:created xsi:type="dcterms:W3CDTF">2019-06-19T02:08:00Z</dcterms:created>
  <dcterms:modified xsi:type="dcterms:W3CDTF">2021-05-18T10:53:00Z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BFD6E60DB3984964A550935B0B48B99C</vt:lpwstr>
  </property>
  <property fmtid="{D5CDD505-2E9C-101B-9397-08002B2CF9AE}" pid="4" name="ContentTypeId">
    <vt:lpwstr>0x0101004216CB7EAD73364A8C08FF5BEECD6A59</vt:lpwstr>
  </property>
</Properties>
</file>